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6"/>
  </p:notesMasterIdLst>
  <p:sldIdLst>
    <p:sldId id="256" r:id="rId2"/>
    <p:sldId id="436" r:id="rId3"/>
    <p:sldId id="434" r:id="rId4"/>
    <p:sldId id="257" r:id="rId5"/>
    <p:sldId id="258" r:id="rId6"/>
    <p:sldId id="259" r:id="rId7"/>
    <p:sldId id="260" r:id="rId8"/>
    <p:sldId id="261" r:id="rId9"/>
    <p:sldId id="371" r:id="rId10"/>
    <p:sldId id="265" r:id="rId11"/>
    <p:sldId id="262" r:id="rId12"/>
    <p:sldId id="267" r:id="rId13"/>
    <p:sldId id="268" r:id="rId14"/>
    <p:sldId id="266" r:id="rId15"/>
    <p:sldId id="269" r:id="rId16"/>
    <p:sldId id="270" r:id="rId17"/>
    <p:sldId id="271" r:id="rId18"/>
    <p:sldId id="404" r:id="rId19"/>
    <p:sldId id="405" r:id="rId20"/>
    <p:sldId id="406" r:id="rId21"/>
    <p:sldId id="407" r:id="rId22"/>
    <p:sldId id="435" r:id="rId23"/>
    <p:sldId id="408" r:id="rId24"/>
    <p:sldId id="409" r:id="rId25"/>
    <p:sldId id="410" r:id="rId26"/>
    <p:sldId id="411" r:id="rId27"/>
    <p:sldId id="431" r:id="rId28"/>
    <p:sldId id="432" r:id="rId29"/>
    <p:sldId id="415" r:id="rId30"/>
    <p:sldId id="416" r:id="rId31"/>
    <p:sldId id="417" r:id="rId32"/>
    <p:sldId id="418" r:id="rId33"/>
    <p:sldId id="419" r:id="rId34"/>
    <p:sldId id="420" r:id="rId35"/>
    <p:sldId id="272" r:id="rId36"/>
    <p:sldId id="429" r:id="rId37"/>
    <p:sldId id="430" r:id="rId38"/>
    <p:sldId id="422" r:id="rId39"/>
    <p:sldId id="423" r:id="rId40"/>
    <p:sldId id="424" r:id="rId41"/>
    <p:sldId id="425" r:id="rId42"/>
    <p:sldId id="273" r:id="rId43"/>
    <p:sldId id="287" r:id="rId44"/>
    <p:sldId id="426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34D08A-FA48-4E50-86D9-2E5B5641DC9B}" type="datetimeFigureOut">
              <a:rPr lang="en-US" smtClean="0"/>
              <a:pPr/>
              <a:t>8/31/2021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FF3AF-28ED-46D7-A857-8604237E5E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799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FF3AF-28ED-46D7-A857-8604237E5EE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554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0E4CE39-2788-4A4D-A432-AB6B57B99629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143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BB45-990F-464A-8436-0A313E5A722D}" type="datetimeFigureOut">
              <a:rPr lang="en-US" smtClean="0">
                <a:solidFill>
                  <a:srgbClr val="1F497D"/>
                </a:solidFill>
              </a:rPr>
              <a:pPr/>
              <a:t>8/31/2021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73CB96D-33C3-4D4A-B8C5-C68C3103591A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B44AD-CD41-439E-B0D6-54EE7DAC4A3E}" type="datetimeFigureOut">
              <a:rPr lang="en-US" smtClean="0">
                <a:solidFill>
                  <a:srgbClr val="1F497D"/>
                </a:solidFill>
              </a:rPr>
              <a:pPr/>
              <a:t>8/31/2021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35C-03C6-4ABD-A97C-A94135557C6A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03CA5-CA8C-4643-B03D-4C0A13220061}" type="datetimeFigureOut">
              <a:rPr lang="en-US" smtClean="0">
                <a:solidFill>
                  <a:srgbClr val="1F497D"/>
                </a:solidFill>
              </a:rPr>
              <a:pPr/>
              <a:t>8/31/2021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ED2D-AAB2-4432-AAA3-D3F08AF21806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538F3-FB62-4C55-BA84-104D6B423730}" type="datetimeFigureOut">
              <a:rPr lang="en-US" smtClean="0">
                <a:solidFill>
                  <a:srgbClr val="EEECE1"/>
                </a:solidFill>
              </a:rPr>
              <a:pPr/>
              <a:t>8/31/2021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462F48-EA30-4BED-94C3-764FE1C11030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53ED-9AAE-4225-99EF-9ADDD01E5FAD}" type="datetimeFigureOut">
              <a:rPr lang="en-US" smtClean="0">
                <a:solidFill>
                  <a:srgbClr val="1F497D"/>
                </a:solidFill>
              </a:rPr>
              <a:pPr/>
              <a:t>8/31/2021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AFC3-F187-413A-AD04-0492E3E3C04E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A6CF-87B2-4C1F-9540-4BED492FEDFE}" type="datetimeFigureOut">
              <a:rPr lang="en-US" smtClean="0">
                <a:solidFill>
                  <a:srgbClr val="1F497D"/>
                </a:solidFill>
              </a:rPr>
              <a:pPr/>
              <a:t>8/31/2021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3E9F9-1024-4E11-92D9-D7D33E244AEF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C271-33D1-47BF-9661-0C1BF2241384}" type="datetimeFigureOut">
              <a:rPr lang="en-US" smtClean="0">
                <a:solidFill>
                  <a:srgbClr val="1F497D"/>
                </a:solidFill>
              </a:rPr>
              <a:pPr/>
              <a:t>8/31/2021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896F-4628-456C-95DD-B851C906E0EB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AAEE-1C9B-4A07-9CB8-76C0269CA465}" type="datetimeFigureOut">
              <a:rPr lang="en-US" smtClean="0">
                <a:solidFill>
                  <a:srgbClr val="1F497D"/>
                </a:solidFill>
              </a:rPr>
              <a:pPr/>
              <a:t>8/31/2021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FF884-7CE5-4779-B0E1-53065DEE2CBF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0502-AADF-40EA-B7C6-C7E2DF006575}" type="datetimeFigureOut">
              <a:rPr lang="en-US" smtClean="0">
                <a:solidFill>
                  <a:srgbClr val="1F497D"/>
                </a:solidFill>
              </a:rPr>
              <a:pPr/>
              <a:t>8/31/2021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CC53A-CCD9-4CDB-8FED-BED988F66EE9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A6BE-84F6-472B-82DE-D3D610044726}" type="datetimeFigureOut">
              <a:rPr lang="en-US" smtClean="0">
                <a:solidFill>
                  <a:srgbClr val="EEECE1"/>
                </a:solidFill>
              </a:rPr>
              <a:pPr/>
              <a:t>8/31/2021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444FB0-9E2C-4A19-9912-61C1E7296A2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B4ADC1-710C-4E75-9E76-42FBB77CFCB9}" type="datetimeFigureOut">
              <a:rPr lang="en-US" smtClean="0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8/31/2021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6BFA15-A459-4582-98A6-DF6A061F2739}" type="slidenum">
              <a:rPr lang="en-US" smtClean="0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sr.wikipedia.org/wiki/1986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20891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Примарна здравствена заштита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en-US" sz="4400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4400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en-US" dirty="0"/>
          </a:p>
        </p:txBody>
      </p:sp>
      <p:pic>
        <p:nvPicPr>
          <p:cNvPr id="1026" name="Picture 2" descr="C:\Users\Mirjana Petrovic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140968"/>
            <a:ext cx="6408712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Logotip Medicinski monohroamtsk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412776"/>
            <a:ext cx="1296144" cy="1662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920880" cy="11430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sr-Cyrl-RS" sz="2800" b="1" u="sng" dirty="0" smtClean="0">
                <a:solidFill>
                  <a:schemeClr val="tx1"/>
                </a:solidFill>
              </a:rPr>
              <a:t>Начело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поштовања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људских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права</a:t>
            </a:r>
            <a:r>
              <a:rPr lang="sr-Latn-RS" sz="2800" b="1" u="sng" dirty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вредности      </a:t>
            </a:r>
            <a:br>
              <a:rPr lang="sr-Cyrl-RS" sz="2800" b="1" u="sng" dirty="0" smtClean="0">
                <a:solidFill>
                  <a:schemeClr val="tx1"/>
                </a:solidFill>
              </a:rPr>
            </a:br>
            <a:r>
              <a:rPr lang="sr-Cyrl-RS" sz="2800" b="1" u="sng" dirty="0" smtClean="0">
                <a:solidFill>
                  <a:schemeClr val="tx1"/>
                </a:solidFill>
              </a:rPr>
              <a:t>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права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детета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у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здравственој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заштити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endParaRPr lang="en-US" sz="2800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2492896"/>
            <a:ext cx="8496944" cy="4630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200" dirty="0" smtClean="0"/>
              <a:t>	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поштовања</a:t>
            </a:r>
            <a:r>
              <a:rPr lang="vi-VN" sz="2200" dirty="0" smtClean="0"/>
              <a:t> </a:t>
            </a:r>
            <a:r>
              <a:rPr lang="sr-Cyrl-RS" sz="2200" dirty="0" smtClean="0"/>
              <a:t>људских</a:t>
            </a:r>
            <a:r>
              <a:rPr lang="vi-VN" sz="2200" dirty="0" smtClean="0"/>
              <a:t> </a:t>
            </a:r>
            <a:r>
              <a:rPr lang="sr-Cyrl-RS" sz="2200" dirty="0" smtClean="0"/>
              <a:t>права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вредности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здравственој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заштити</a:t>
            </a:r>
            <a:r>
              <a:rPr lang="vi-VN" sz="2200" dirty="0" smtClean="0"/>
              <a:t> </a:t>
            </a:r>
            <a:r>
              <a:rPr lang="sr-Cyrl-RS" sz="2200" dirty="0" smtClean="0"/>
              <a:t>подразумева</a:t>
            </a:r>
            <a:r>
              <a:rPr lang="vi-VN" sz="2200" dirty="0" smtClean="0"/>
              <a:t> </a:t>
            </a:r>
            <a:r>
              <a:rPr lang="sr-Cyrl-RS" sz="2200" dirty="0" smtClean="0"/>
              <a:t>обезбеђивање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највишег</a:t>
            </a:r>
            <a:r>
              <a:rPr lang="vi-VN" sz="2200" dirty="0" smtClean="0"/>
              <a:t> </a:t>
            </a:r>
            <a:r>
              <a:rPr lang="sr-Cyrl-RS" sz="2200" dirty="0" smtClean="0"/>
              <a:t>могућег</a:t>
            </a:r>
            <a:r>
              <a:rPr lang="vi-VN" sz="2200" dirty="0" smtClean="0"/>
              <a:t> </a:t>
            </a:r>
            <a:r>
              <a:rPr lang="sr-Cyrl-RS" sz="2200" dirty="0" smtClean="0"/>
              <a:t>стандарда</a:t>
            </a:r>
            <a:r>
              <a:rPr lang="vi-VN" sz="2200" dirty="0" smtClean="0"/>
              <a:t> </a:t>
            </a:r>
            <a:r>
              <a:rPr lang="sr-Cyrl-RS" sz="2200" dirty="0" smtClean="0"/>
              <a:t>људских</a:t>
            </a:r>
            <a:r>
              <a:rPr lang="vi-VN" sz="2200" dirty="0" smtClean="0"/>
              <a:t> </a:t>
            </a:r>
            <a:r>
              <a:rPr lang="sr-Cyrl-RS" sz="2200" dirty="0" smtClean="0"/>
              <a:t>права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вредности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пружању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, </a:t>
            </a:r>
            <a:r>
              <a:rPr lang="sr-Cyrl-RS" sz="2200" dirty="0" smtClean="0"/>
              <a:t>пре</a:t>
            </a:r>
            <a:r>
              <a:rPr lang="vi-VN" sz="2200" dirty="0" smtClean="0"/>
              <a:t> </a:t>
            </a:r>
            <a:r>
              <a:rPr lang="sr-Cyrl-RS" sz="2200" dirty="0" smtClean="0"/>
              <a:t>свега</a:t>
            </a:r>
            <a:r>
              <a:rPr lang="vi-VN" sz="2200" dirty="0" smtClean="0"/>
              <a:t> </a:t>
            </a:r>
            <a:r>
              <a:rPr lang="sr-Cyrl-RS" sz="2200" dirty="0" smtClean="0"/>
              <a:t>права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живот</a:t>
            </a:r>
            <a:r>
              <a:rPr lang="vi-VN" sz="2200" dirty="0" smtClean="0"/>
              <a:t>, </a:t>
            </a:r>
            <a:r>
              <a:rPr lang="sr-Cyrl-RS" sz="2200" dirty="0" smtClean="0"/>
              <a:t>неповредивост</a:t>
            </a:r>
            <a:r>
              <a:rPr lang="vi-VN" sz="2200" dirty="0" smtClean="0"/>
              <a:t> </a:t>
            </a:r>
            <a:r>
              <a:rPr lang="sr-Cyrl-RS" sz="2200" dirty="0" smtClean="0"/>
              <a:t>физичког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психичког</a:t>
            </a:r>
            <a:r>
              <a:rPr lang="vi-VN" sz="2200" dirty="0" smtClean="0"/>
              <a:t> </a:t>
            </a:r>
            <a:r>
              <a:rPr lang="sr-Cyrl-RS" sz="2200" dirty="0" smtClean="0"/>
              <a:t>интегритета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неприкосновеност</a:t>
            </a:r>
            <a:r>
              <a:rPr lang="vi-VN" sz="2200" dirty="0" smtClean="0"/>
              <a:t> </a:t>
            </a:r>
            <a:r>
              <a:rPr lang="sr-Cyrl-RS" sz="2200" dirty="0" smtClean="0"/>
              <a:t>људског</a:t>
            </a:r>
            <a:r>
              <a:rPr lang="vi-VN" sz="2200" dirty="0" smtClean="0"/>
              <a:t> </a:t>
            </a:r>
            <a:r>
              <a:rPr lang="sr-Cyrl-RS" sz="2200" dirty="0" smtClean="0"/>
              <a:t>достојанства</a:t>
            </a:r>
            <a:r>
              <a:rPr lang="vi-VN" sz="2200" dirty="0" smtClean="0"/>
              <a:t>, </a:t>
            </a:r>
            <a:r>
              <a:rPr lang="sr-Cyrl-RS" sz="2200" dirty="0" smtClean="0"/>
              <a:t>обезбеђивање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равноправности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полова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родне</a:t>
            </a:r>
            <a:r>
              <a:rPr lang="vi-VN" sz="2200" dirty="0" smtClean="0"/>
              <a:t> </a:t>
            </a:r>
            <a:r>
              <a:rPr lang="sr-Cyrl-RS" sz="2200" dirty="0" smtClean="0"/>
              <a:t>равноправности</a:t>
            </a:r>
            <a:r>
              <a:rPr lang="vi-VN" sz="2200" dirty="0" smtClean="0"/>
              <a:t>, </a:t>
            </a:r>
            <a:r>
              <a:rPr lang="sr-Cyrl-RS" sz="2200" dirty="0" smtClean="0"/>
              <a:t>уважавање</a:t>
            </a:r>
            <a:r>
              <a:rPr lang="vi-VN" sz="2200" dirty="0" smtClean="0"/>
              <a:t> </a:t>
            </a:r>
            <a:r>
              <a:rPr lang="sr-Cyrl-RS" sz="2200" dirty="0" smtClean="0"/>
              <a:t>моралних</a:t>
            </a:r>
            <a:r>
              <a:rPr lang="vi-VN" sz="2200" dirty="0" smtClean="0"/>
              <a:t>, </a:t>
            </a:r>
            <a:r>
              <a:rPr lang="sr-Cyrl-RS" sz="2200" dirty="0" smtClean="0"/>
              <a:t>културних</a:t>
            </a:r>
            <a:r>
              <a:rPr lang="vi-VN" sz="2200" dirty="0" smtClean="0"/>
              <a:t>, </a:t>
            </a:r>
            <a:r>
              <a:rPr lang="sr-Cyrl-RS" sz="2200" dirty="0" smtClean="0"/>
              <a:t>религијских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филозофских</a:t>
            </a:r>
            <a:r>
              <a:rPr lang="vi-VN" sz="2200" dirty="0" smtClean="0"/>
              <a:t> </a:t>
            </a:r>
            <a:r>
              <a:rPr lang="sr-Cyrl-RS" sz="2200" dirty="0" smtClean="0"/>
              <a:t>убеђења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грађанина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забрану</a:t>
            </a:r>
            <a:r>
              <a:rPr lang="vi-VN" sz="2200" dirty="0" smtClean="0"/>
              <a:t> </a:t>
            </a:r>
            <a:r>
              <a:rPr lang="sr-Cyrl-RS" sz="2200" dirty="0" smtClean="0"/>
              <a:t>клонирања</a:t>
            </a:r>
            <a:r>
              <a:rPr lang="vi-VN" sz="2200" dirty="0" smtClean="0"/>
              <a:t> </a:t>
            </a:r>
            <a:r>
              <a:rPr lang="sr-Cyrl-RS" sz="2200" dirty="0" smtClean="0"/>
              <a:t>људских</a:t>
            </a:r>
            <a:r>
              <a:rPr lang="vi-VN" sz="2200" dirty="0" smtClean="0"/>
              <a:t> </a:t>
            </a:r>
            <a:r>
              <a:rPr lang="sr-Cyrl-RS" sz="2200" dirty="0" smtClean="0"/>
              <a:t>бића</a:t>
            </a:r>
            <a:r>
              <a:rPr lang="vi-VN" sz="2200" dirty="0" smtClean="0"/>
              <a:t>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920880" cy="1296144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sr-Cyrl-RS" sz="2800" b="1" u="sng" dirty="0" smtClean="0">
                <a:solidFill>
                  <a:schemeClr val="tx1"/>
                </a:solidFill>
              </a:rPr>
              <a:t>Начело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поштовања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људских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права</a:t>
            </a:r>
            <a:r>
              <a:rPr lang="sr-Latn-R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вредности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права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детета</a:t>
            </a:r>
            <a:r>
              <a:rPr lang="sr-Latn-R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у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здравственој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заштити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endParaRPr lang="en-US" sz="2800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8172400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000" dirty="0" smtClean="0"/>
              <a:t> 	Начело</a:t>
            </a:r>
            <a:r>
              <a:rPr lang="vi-VN" sz="2000" dirty="0" smtClean="0"/>
              <a:t> </a:t>
            </a:r>
            <a:r>
              <a:rPr lang="sr-Cyrl-RS" sz="2000" dirty="0" smtClean="0"/>
              <a:t>поштовања</a:t>
            </a:r>
            <a:r>
              <a:rPr lang="vi-VN" sz="2000" dirty="0" smtClean="0"/>
              <a:t> </a:t>
            </a:r>
            <a:r>
              <a:rPr lang="sr-Cyrl-RS" sz="2000" dirty="0" smtClean="0"/>
              <a:t>права</a:t>
            </a:r>
            <a:r>
              <a:rPr lang="vi-VN" sz="2000" dirty="0" smtClean="0"/>
              <a:t> </a:t>
            </a:r>
            <a:r>
              <a:rPr lang="sr-Cyrl-RS" sz="2000" dirty="0" smtClean="0"/>
              <a:t>детета</a:t>
            </a:r>
            <a:r>
              <a:rPr lang="vi-VN" sz="2000" dirty="0" smtClean="0"/>
              <a:t> </a:t>
            </a:r>
            <a:r>
              <a:rPr lang="sr-Cyrl-RS" sz="2000" dirty="0" smtClean="0"/>
              <a:t>подразумева</a:t>
            </a:r>
            <a:r>
              <a:rPr lang="vi-VN" sz="2000" dirty="0" smtClean="0"/>
              <a:t> </a:t>
            </a:r>
            <a:r>
              <a:rPr lang="sr-Cyrl-RS" sz="2000" dirty="0" smtClean="0"/>
              <a:t>руковођење</a:t>
            </a:r>
            <a:r>
              <a:rPr lang="vi-VN" sz="2000" dirty="0" smtClean="0"/>
              <a:t> </a:t>
            </a:r>
            <a:r>
              <a:rPr lang="sr-Cyrl-RS" sz="2000" dirty="0" smtClean="0"/>
              <a:t>најбољим</a:t>
            </a:r>
            <a:r>
              <a:rPr lang="vi-VN" sz="2000" dirty="0" smtClean="0"/>
              <a:t> </a:t>
            </a:r>
            <a:r>
              <a:rPr lang="sr-Cyrl-RS" sz="2000" dirty="0" smtClean="0"/>
              <a:t>интересом</a:t>
            </a:r>
            <a:r>
              <a:rPr lang="vi-VN" sz="2000" dirty="0" smtClean="0"/>
              <a:t> </a:t>
            </a:r>
            <a:r>
              <a:rPr lang="sr-Cyrl-RS" sz="2000" dirty="0" smtClean="0"/>
              <a:t>детета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свим</a:t>
            </a:r>
            <a:r>
              <a:rPr lang="vi-VN" sz="2000" dirty="0" smtClean="0"/>
              <a:t> </a:t>
            </a:r>
            <a:r>
              <a:rPr lang="sr-Cyrl-RS" sz="2000" dirty="0" smtClean="0"/>
              <a:t>активностима</a:t>
            </a:r>
            <a:r>
              <a:rPr lang="vi-VN" sz="2000" dirty="0" smtClean="0"/>
              <a:t> </a:t>
            </a:r>
            <a:r>
              <a:rPr lang="sr-Cyrl-RS" sz="2000" dirty="0" smtClean="0"/>
              <a:t>пружаоца</a:t>
            </a:r>
            <a:r>
              <a:rPr lang="vi-VN" sz="2000" dirty="0" smtClean="0"/>
              <a:t> </a:t>
            </a:r>
            <a:r>
              <a:rPr lang="sr-Cyrl-RS" sz="2000" dirty="0" smtClean="0"/>
              <a:t>здравствене</a:t>
            </a:r>
            <a:r>
              <a:rPr lang="vi-VN" sz="2000" dirty="0" smtClean="0"/>
              <a:t> </a:t>
            </a:r>
            <a:r>
              <a:rPr lang="sr-Cyrl-RS" sz="2000" dirty="0" smtClean="0"/>
              <a:t>заштите</a:t>
            </a:r>
            <a:r>
              <a:rPr lang="vi-VN" sz="2000" dirty="0" smtClean="0"/>
              <a:t>, </a:t>
            </a:r>
            <a:r>
              <a:rPr lang="sr-Cyrl-RS" sz="2000" dirty="0" smtClean="0"/>
              <a:t>обезбеђивање</a:t>
            </a:r>
            <a:r>
              <a:rPr lang="vi-VN" sz="2000" dirty="0" smtClean="0"/>
              <a:t> </a:t>
            </a:r>
            <a:r>
              <a:rPr lang="sr-Cyrl-RS" sz="2000" dirty="0" smtClean="0"/>
              <a:t>здравствених</a:t>
            </a:r>
            <a:r>
              <a:rPr lang="vi-VN" sz="2000" dirty="0" smtClean="0"/>
              <a:t> </a:t>
            </a:r>
            <a:r>
              <a:rPr lang="sr-Cyrl-RS" sz="2000" dirty="0" smtClean="0"/>
              <a:t>услуга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процедура</a:t>
            </a:r>
            <a:r>
              <a:rPr lang="vi-VN" sz="2000" dirty="0" smtClean="0"/>
              <a:t> </a:t>
            </a:r>
            <a:r>
              <a:rPr lang="sr-Cyrl-RS" sz="2000" dirty="0" smtClean="0"/>
              <a:t>прилагођених</a:t>
            </a:r>
            <a:r>
              <a:rPr lang="vi-VN" sz="2000" dirty="0" smtClean="0"/>
              <a:t> </a:t>
            </a:r>
            <a:r>
              <a:rPr lang="sr-Cyrl-RS" sz="2000" dirty="0" smtClean="0"/>
              <a:t>деци</a:t>
            </a:r>
            <a:r>
              <a:rPr lang="vi-VN" sz="2000" dirty="0" smtClean="0"/>
              <a:t>, </a:t>
            </a:r>
            <a:r>
              <a:rPr lang="sr-Cyrl-RS" sz="2000" dirty="0" smtClean="0"/>
              <a:t>као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право</a:t>
            </a:r>
            <a:r>
              <a:rPr lang="vi-VN" sz="2000" dirty="0" smtClean="0"/>
              <a:t> </a:t>
            </a:r>
            <a:r>
              <a:rPr lang="sr-Cyrl-RS" sz="2000" dirty="0" smtClean="0"/>
              <a:t>детета</a:t>
            </a:r>
            <a:r>
              <a:rPr lang="vi-VN" sz="2000" dirty="0" smtClean="0"/>
              <a:t> </a:t>
            </a:r>
            <a:r>
              <a:rPr lang="sr-Cyrl-RS" sz="2000" dirty="0" smtClean="0"/>
              <a:t>на</a:t>
            </a:r>
            <a:r>
              <a:rPr lang="vi-VN" sz="2000" dirty="0" smtClean="0"/>
              <a:t> </a:t>
            </a:r>
            <a:r>
              <a:rPr lang="sr-Cyrl-RS" sz="2000" dirty="0" smtClean="0"/>
              <a:t>правилан</a:t>
            </a:r>
            <a:r>
              <a:rPr lang="vi-VN" sz="2000" dirty="0" smtClean="0"/>
              <a:t> </a:t>
            </a:r>
            <a:r>
              <a:rPr lang="sr-Cyrl-RS" sz="2000" dirty="0" smtClean="0"/>
              <a:t>развој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заштиту</a:t>
            </a:r>
            <a:r>
              <a:rPr lang="vi-VN" sz="2000" dirty="0" smtClean="0"/>
              <a:t> </a:t>
            </a:r>
            <a:r>
              <a:rPr lang="sr-Cyrl-RS" sz="2000" dirty="0" smtClean="0"/>
              <a:t>од</a:t>
            </a:r>
            <a:r>
              <a:rPr lang="vi-VN" sz="2000" dirty="0" smtClean="0"/>
              <a:t> </a:t>
            </a:r>
            <a:r>
              <a:rPr lang="sr-Cyrl-RS" sz="2000" dirty="0" smtClean="0"/>
              <a:t>свих</a:t>
            </a:r>
            <a:r>
              <a:rPr lang="vi-VN" sz="2000" dirty="0" smtClean="0"/>
              <a:t> </a:t>
            </a:r>
            <a:r>
              <a:rPr lang="sr-Cyrl-RS" sz="2000" dirty="0" smtClean="0"/>
              <a:t>облика</a:t>
            </a:r>
            <a:r>
              <a:rPr lang="vi-VN" sz="2000" dirty="0" smtClean="0"/>
              <a:t> </a:t>
            </a:r>
            <a:r>
              <a:rPr lang="sr-Cyrl-RS" sz="2000" dirty="0" smtClean="0"/>
              <a:t>насиља</a:t>
            </a:r>
            <a:r>
              <a:rPr lang="vi-VN" sz="2000" dirty="0" smtClean="0"/>
              <a:t>, </a:t>
            </a:r>
            <a:r>
              <a:rPr lang="sr-Cyrl-RS" sz="2000" dirty="0" smtClean="0"/>
              <a:t>злостављања</a:t>
            </a:r>
            <a:r>
              <a:rPr lang="vi-VN" sz="2000" dirty="0" smtClean="0"/>
              <a:t>, </a:t>
            </a:r>
            <a:r>
              <a:rPr lang="sr-Cyrl-RS" sz="2000" dirty="0" smtClean="0"/>
              <a:t>занемаривања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искоришћавања</a:t>
            </a:r>
            <a:r>
              <a:rPr lang="vi-VN" sz="2000" dirty="0" smtClean="0"/>
              <a:t>. </a:t>
            </a:r>
          </a:p>
          <a:p>
            <a:pPr>
              <a:buNone/>
            </a:pPr>
            <a:r>
              <a:rPr lang="sr-Cyrl-RS" sz="2000" dirty="0" smtClean="0"/>
              <a:t>	Трудница</a:t>
            </a:r>
            <a:r>
              <a:rPr lang="en-US" sz="2000" dirty="0" smtClean="0"/>
              <a:t>, </a:t>
            </a:r>
            <a:r>
              <a:rPr lang="sr-Cyrl-RS" sz="2000" dirty="0" smtClean="0"/>
              <a:t>породиља</a:t>
            </a:r>
            <a:r>
              <a:rPr lang="en-US" sz="2000" dirty="0" smtClean="0"/>
              <a:t>, </a:t>
            </a:r>
            <a:r>
              <a:rPr lang="sr-Cyrl-RS" sz="2000" dirty="0" smtClean="0"/>
              <a:t>дете</a:t>
            </a:r>
            <a:r>
              <a:rPr lang="en-US" sz="2000" dirty="0" smtClean="0"/>
              <a:t> </a:t>
            </a:r>
            <a:r>
              <a:rPr lang="sr-Cyrl-RS" sz="2000" dirty="0" smtClean="0"/>
              <a:t>до</a:t>
            </a:r>
            <a:r>
              <a:rPr lang="en-US" sz="2000" dirty="0" smtClean="0"/>
              <a:t> </a:t>
            </a:r>
            <a:r>
              <a:rPr lang="sr-Cyrl-RS" sz="2000" dirty="0" smtClean="0"/>
              <a:t>навршених</a:t>
            </a:r>
            <a:r>
              <a:rPr lang="en-US" sz="2000" dirty="0" smtClean="0"/>
              <a:t> 18 </a:t>
            </a:r>
            <a:r>
              <a:rPr lang="sr-Cyrl-RS" sz="2000" dirty="0" smtClean="0"/>
              <a:t>година</a:t>
            </a:r>
            <a:r>
              <a:rPr lang="en-US" sz="2000" dirty="0" smtClean="0"/>
              <a:t> </a:t>
            </a:r>
            <a:r>
              <a:rPr lang="sr-Cyrl-RS" sz="2000" dirty="0" smtClean="0"/>
              <a:t>живота</a:t>
            </a:r>
            <a:r>
              <a:rPr lang="en-US" sz="2000" dirty="0" smtClean="0"/>
              <a:t>, </a:t>
            </a:r>
            <a:r>
              <a:rPr lang="sr-Cyrl-RS" sz="2000" dirty="0" smtClean="0"/>
              <a:t>самохрани</a:t>
            </a:r>
            <a:r>
              <a:rPr lang="en-US" sz="2000" dirty="0" smtClean="0"/>
              <a:t> </a:t>
            </a:r>
            <a:r>
              <a:rPr lang="sr-Cyrl-RS" sz="2000" dirty="0" smtClean="0"/>
              <a:t>родитељ</a:t>
            </a:r>
            <a:r>
              <a:rPr lang="en-US" sz="2000" dirty="0" smtClean="0"/>
              <a:t> </a:t>
            </a:r>
            <a:r>
              <a:rPr lang="sr-Cyrl-RS" sz="2000" dirty="0" smtClean="0"/>
              <a:t>са</a:t>
            </a:r>
            <a:r>
              <a:rPr lang="en-US" sz="2000" dirty="0" smtClean="0"/>
              <a:t> </a:t>
            </a:r>
            <a:r>
              <a:rPr lang="sr-Cyrl-RS" sz="2000" dirty="0" smtClean="0"/>
              <a:t>децом</a:t>
            </a:r>
            <a:r>
              <a:rPr lang="en-US" sz="2000" dirty="0" smtClean="0"/>
              <a:t> </a:t>
            </a:r>
            <a:r>
              <a:rPr lang="sr-Cyrl-RS" sz="2000" dirty="0" smtClean="0"/>
              <a:t>до</a:t>
            </a:r>
            <a:r>
              <a:rPr lang="en-US" sz="2000" dirty="0" smtClean="0"/>
              <a:t> </a:t>
            </a:r>
            <a:r>
              <a:rPr lang="sr-Cyrl-RS" sz="2000" dirty="0" smtClean="0"/>
              <a:t>седме</a:t>
            </a:r>
            <a:r>
              <a:rPr lang="en-US" sz="2000" dirty="0" smtClean="0"/>
              <a:t> </a:t>
            </a:r>
            <a:r>
              <a:rPr lang="sr-Cyrl-RS" sz="2000" dirty="0" smtClean="0"/>
              <a:t>године</a:t>
            </a:r>
            <a:r>
              <a:rPr lang="en-US" sz="2000" dirty="0" smtClean="0"/>
              <a:t> </a:t>
            </a:r>
            <a:r>
              <a:rPr lang="sr-Cyrl-RS" sz="2000" dirty="0" smtClean="0"/>
              <a:t>живота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стари</a:t>
            </a:r>
            <a:r>
              <a:rPr lang="en-US" sz="2000" dirty="0" smtClean="0"/>
              <a:t> </a:t>
            </a:r>
            <a:r>
              <a:rPr lang="sr-Cyrl-RS" sz="2000" dirty="0" smtClean="0"/>
              <a:t>имају</a:t>
            </a:r>
            <a:r>
              <a:rPr lang="en-US" sz="2000" dirty="0" smtClean="0"/>
              <a:t> </a:t>
            </a:r>
            <a:r>
              <a:rPr lang="sr-Cyrl-RS" sz="2000" dirty="0" smtClean="0"/>
              <a:t>право</a:t>
            </a:r>
            <a:r>
              <a:rPr lang="en-US" sz="2000" dirty="0" smtClean="0"/>
              <a:t> </a:t>
            </a:r>
            <a:r>
              <a:rPr lang="sr-Cyrl-RS" sz="2000" dirty="0" smtClean="0"/>
              <a:t>на</a:t>
            </a:r>
            <a:r>
              <a:rPr lang="en-US" sz="2000" dirty="0" smtClean="0"/>
              <a:t> </a:t>
            </a:r>
            <a:r>
              <a:rPr lang="sr-Cyrl-RS" sz="2000" dirty="0" smtClean="0"/>
              <a:t>највиши</a:t>
            </a:r>
            <a:r>
              <a:rPr lang="en-US" sz="2000" dirty="0" smtClean="0"/>
              <a:t> </a:t>
            </a:r>
            <a:r>
              <a:rPr lang="sr-Cyrl-RS" sz="2000" dirty="0" smtClean="0"/>
              <a:t>могући</a:t>
            </a:r>
            <a:r>
              <a:rPr lang="en-US" sz="2000" dirty="0" smtClean="0"/>
              <a:t> </a:t>
            </a:r>
            <a:r>
              <a:rPr lang="sr-Cyrl-RS" sz="2000" dirty="0" smtClean="0"/>
              <a:t>стандард</a:t>
            </a:r>
            <a:r>
              <a:rPr lang="en-US" sz="2000" dirty="0" smtClean="0"/>
              <a:t> </a:t>
            </a:r>
            <a:r>
              <a:rPr lang="sr-Cyrl-RS" sz="2000" dirty="0" smtClean="0"/>
              <a:t>здравља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здравствене</a:t>
            </a:r>
            <a:r>
              <a:rPr lang="en-US" sz="2000" dirty="0" smtClean="0"/>
              <a:t> </a:t>
            </a:r>
            <a:r>
              <a:rPr lang="sr-Cyrl-RS" sz="2000" dirty="0" smtClean="0"/>
              <a:t>заштите</a:t>
            </a:r>
            <a:r>
              <a:rPr lang="en-US" sz="2000" dirty="0" smtClean="0"/>
              <a:t>. </a:t>
            </a:r>
          </a:p>
          <a:p>
            <a:endParaRPr lang="en-US" sz="2000" dirty="0"/>
          </a:p>
        </p:txBody>
      </p:sp>
      <p:pic>
        <p:nvPicPr>
          <p:cNvPr id="2051" name="Picture 3" descr="C:\Users\Mirjana Petrovic\Desktop\Saveti-zdravlje-RFZ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8578" y="4725144"/>
            <a:ext cx="2617518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Mirjana Petrovic\Desktop\2017_08_opasna_stanja_u_trudnoci_virusna_infekcija_trudnice_i_anemija_ploda_307063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797152"/>
            <a:ext cx="2376264" cy="1710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239000" cy="936104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sr-Cyrl-RS" sz="2800" b="1" u="sng" dirty="0" smtClean="0">
                <a:solidFill>
                  <a:schemeClr val="tx1"/>
                </a:solidFill>
              </a:rPr>
              <a:t>Начело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правичности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здравствене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заштите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endParaRPr lang="en-US" sz="2800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424936" cy="48463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RS" sz="2200" dirty="0" smtClean="0"/>
              <a:t>	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правичности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подразумева</a:t>
            </a:r>
            <a:r>
              <a:rPr lang="vi-VN" sz="2200" dirty="0" smtClean="0"/>
              <a:t> </a:t>
            </a:r>
            <a:r>
              <a:rPr lang="sr-Cyrl-RS" sz="2200" dirty="0" smtClean="0"/>
              <a:t>забрану</a:t>
            </a:r>
            <a:r>
              <a:rPr lang="vi-VN" sz="2200" dirty="0" smtClean="0"/>
              <a:t> </a:t>
            </a:r>
            <a:r>
              <a:rPr lang="sr-Cyrl-RS" sz="2200" dirty="0" smtClean="0"/>
              <a:t>дискриминације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пружању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по</a:t>
            </a:r>
            <a:r>
              <a:rPr lang="vi-VN" sz="2200" dirty="0" smtClean="0"/>
              <a:t> </a:t>
            </a:r>
            <a:r>
              <a:rPr lang="sr-Cyrl-RS" sz="2200" dirty="0" smtClean="0"/>
              <a:t>основу</a:t>
            </a:r>
            <a:r>
              <a:rPr lang="vi-VN" sz="2200" dirty="0" smtClean="0"/>
              <a:t> </a:t>
            </a:r>
            <a:r>
              <a:rPr lang="sr-Cyrl-RS" sz="2200" dirty="0" smtClean="0"/>
              <a:t>расе</a:t>
            </a:r>
            <a:r>
              <a:rPr lang="vi-VN" sz="2200" dirty="0" smtClean="0"/>
              <a:t>, </a:t>
            </a:r>
            <a:r>
              <a:rPr lang="sr-Cyrl-RS" sz="2200" dirty="0" smtClean="0"/>
              <a:t>пола</a:t>
            </a:r>
            <a:r>
              <a:rPr lang="vi-VN" sz="2200" dirty="0" smtClean="0"/>
              <a:t>, </a:t>
            </a:r>
            <a:r>
              <a:rPr lang="sr-Cyrl-RS" sz="2200" dirty="0" smtClean="0"/>
              <a:t>рода</a:t>
            </a:r>
            <a:r>
              <a:rPr lang="vi-VN" sz="2200" dirty="0" smtClean="0"/>
              <a:t>, </a:t>
            </a:r>
            <a:r>
              <a:rPr lang="sr-Cyrl-RS" sz="2200" dirty="0" smtClean="0"/>
              <a:t>сексуалне</a:t>
            </a:r>
            <a:r>
              <a:rPr lang="vi-VN" sz="2200" dirty="0" smtClean="0"/>
              <a:t> </a:t>
            </a:r>
            <a:r>
              <a:rPr lang="sr-Cyrl-RS" sz="2200" dirty="0" smtClean="0"/>
              <a:t>оријентације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родног</a:t>
            </a:r>
            <a:r>
              <a:rPr lang="vi-VN" sz="2200" dirty="0" smtClean="0"/>
              <a:t> </a:t>
            </a:r>
            <a:r>
              <a:rPr lang="sr-Cyrl-RS" sz="2200" dirty="0" smtClean="0"/>
              <a:t>идентитета</a:t>
            </a:r>
            <a:r>
              <a:rPr lang="vi-VN" sz="2200" dirty="0" smtClean="0"/>
              <a:t>, </a:t>
            </a:r>
            <a:r>
              <a:rPr lang="sr-Cyrl-RS" sz="2200" dirty="0" smtClean="0"/>
              <a:t>старости</a:t>
            </a:r>
            <a:r>
              <a:rPr lang="vi-VN" sz="2200" dirty="0" smtClean="0"/>
              <a:t>, </a:t>
            </a:r>
            <a:r>
              <a:rPr lang="sr-Cyrl-RS" sz="2200" dirty="0" smtClean="0"/>
              <a:t>националне</a:t>
            </a:r>
            <a:r>
              <a:rPr lang="vi-VN" sz="2200" dirty="0" smtClean="0"/>
              <a:t> </a:t>
            </a:r>
            <a:r>
              <a:rPr lang="sr-Cyrl-RS" sz="2200" dirty="0" smtClean="0"/>
              <a:t>припадности</a:t>
            </a:r>
            <a:r>
              <a:rPr lang="vi-VN" sz="2200" dirty="0" smtClean="0"/>
              <a:t>, </a:t>
            </a:r>
            <a:r>
              <a:rPr lang="sr-Cyrl-RS" sz="2200" dirty="0" smtClean="0"/>
              <a:t>социјалног</a:t>
            </a:r>
            <a:r>
              <a:rPr lang="vi-VN" sz="2200" dirty="0" smtClean="0"/>
              <a:t> </a:t>
            </a:r>
            <a:r>
              <a:rPr lang="sr-Cyrl-RS" sz="2200" dirty="0" smtClean="0"/>
              <a:t>порекла</a:t>
            </a:r>
            <a:r>
              <a:rPr lang="vi-VN" sz="2200" dirty="0" smtClean="0"/>
              <a:t>, </a:t>
            </a:r>
            <a:r>
              <a:rPr lang="sr-Cyrl-RS" sz="2200" dirty="0" smtClean="0"/>
              <a:t>вероисповести</a:t>
            </a:r>
            <a:r>
              <a:rPr lang="vi-VN" sz="2200" dirty="0" smtClean="0"/>
              <a:t>, </a:t>
            </a:r>
            <a:r>
              <a:rPr lang="sr-Cyrl-RS" sz="2200" dirty="0" smtClean="0"/>
              <a:t>политичког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другог</a:t>
            </a:r>
            <a:r>
              <a:rPr lang="vi-VN" sz="2200" dirty="0" smtClean="0"/>
              <a:t> </a:t>
            </a:r>
            <a:r>
              <a:rPr lang="sr-Cyrl-RS" sz="2200" dirty="0" smtClean="0"/>
              <a:t>убеђења</a:t>
            </a:r>
            <a:r>
              <a:rPr lang="vi-VN" sz="2200" dirty="0" smtClean="0"/>
              <a:t>, </a:t>
            </a:r>
            <a:r>
              <a:rPr lang="sr-Cyrl-RS" sz="2200" dirty="0" smtClean="0"/>
              <a:t>имовног</a:t>
            </a:r>
            <a:r>
              <a:rPr lang="vi-VN" sz="2200" dirty="0" smtClean="0"/>
              <a:t> </a:t>
            </a:r>
            <a:r>
              <a:rPr lang="sr-Cyrl-RS" sz="2200" dirty="0" smtClean="0"/>
              <a:t>стања</a:t>
            </a:r>
            <a:r>
              <a:rPr lang="vi-VN" sz="2200" dirty="0" smtClean="0"/>
              <a:t>, </a:t>
            </a:r>
            <a:r>
              <a:rPr lang="sr-Cyrl-RS" sz="2200" dirty="0" smtClean="0"/>
              <a:t>културе</a:t>
            </a:r>
            <a:r>
              <a:rPr lang="vi-VN" sz="2200" dirty="0" smtClean="0"/>
              <a:t>, </a:t>
            </a:r>
            <a:r>
              <a:rPr lang="sr-Cyrl-RS" sz="2200" dirty="0" smtClean="0"/>
              <a:t>језика</a:t>
            </a:r>
            <a:r>
              <a:rPr lang="vi-VN" sz="2200" dirty="0" smtClean="0"/>
              <a:t>, </a:t>
            </a:r>
            <a:r>
              <a:rPr lang="sr-Cyrl-RS" sz="2200" dirty="0" smtClean="0"/>
              <a:t>здравственог</a:t>
            </a:r>
            <a:r>
              <a:rPr lang="vi-VN" sz="2200" dirty="0" smtClean="0"/>
              <a:t> </a:t>
            </a:r>
            <a:r>
              <a:rPr lang="sr-Cyrl-RS" sz="2200" dirty="0" smtClean="0"/>
              <a:t>стања</a:t>
            </a:r>
            <a:r>
              <a:rPr lang="vi-VN" sz="2200" dirty="0" smtClean="0"/>
              <a:t>, </a:t>
            </a:r>
            <a:r>
              <a:rPr lang="sr-Cyrl-RS" sz="2200" dirty="0" smtClean="0"/>
              <a:t>врсте</a:t>
            </a:r>
            <a:r>
              <a:rPr lang="vi-VN" sz="2200" dirty="0" smtClean="0"/>
              <a:t> </a:t>
            </a:r>
            <a:r>
              <a:rPr lang="sr-Cyrl-RS" sz="2200" dirty="0" smtClean="0"/>
              <a:t>болести</a:t>
            </a:r>
            <a:r>
              <a:rPr lang="vi-VN" sz="2200" dirty="0" smtClean="0"/>
              <a:t>, </a:t>
            </a:r>
            <a:r>
              <a:rPr lang="sr-Cyrl-RS" sz="2200" dirty="0" smtClean="0"/>
              <a:t>психичког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телесног</a:t>
            </a:r>
            <a:r>
              <a:rPr lang="vi-VN" sz="2200" dirty="0" smtClean="0"/>
              <a:t> </a:t>
            </a:r>
            <a:r>
              <a:rPr lang="sr-Cyrl-RS" sz="2200" dirty="0" smtClean="0"/>
              <a:t>инвалидитета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другог</a:t>
            </a:r>
            <a:r>
              <a:rPr lang="vi-VN" sz="2200" dirty="0" smtClean="0"/>
              <a:t> </a:t>
            </a:r>
            <a:r>
              <a:rPr lang="sr-Cyrl-RS" sz="2200" dirty="0" smtClean="0"/>
              <a:t>личног</a:t>
            </a:r>
            <a:r>
              <a:rPr lang="vi-VN" sz="2200" dirty="0" smtClean="0"/>
              <a:t> </a:t>
            </a:r>
            <a:r>
              <a:rPr lang="sr-Cyrl-RS" sz="2200" dirty="0" smtClean="0"/>
              <a:t>својства</a:t>
            </a:r>
            <a:r>
              <a:rPr lang="vi-VN" sz="2200" dirty="0" smtClean="0"/>
              <a:t> </a:t>
            </a:r>
            <a:r>
              <a:rPr lang="sr-Cyrl-RS" sz="2200" dirty="0" smtClean="0"/>
              <a:t>које</a:t>
            </a:r>
            <a:r>
              <a:rPr lang="vi-VN" sz="2200" dirty="0" smtClean="0"/>
              <a:t> </a:t>
            </a:r>
            <a:r>
              <a:rPr lang="sr-Cyrl-RS" sz="2200" dirty="0" smtClean="0"/>
              <a:t>може</a:t>
            </a:r>
            <a:r>
              <a:rPr lang="vi-VN" sz="2200" dirty="0" smtClean="0"/>
              <a:t> </a:t>
            </a:r>
            <a:r>
              <a:rPr lang="sr-Cyrl-RS" sz="2200" dirty="0" smtClean="0"/>
              <a:t>бити</a:t>
            </a:r>
            <a:r>
              <a:rPr lang="vi-VN" sz="2200" dirty="0" smtClean="0"/>
              <a:t> </a:t>
            </a:r>
            <a:r>
              <a:rPr lang="sr-Cyrl-RS" sz="2200" dirty="0" smtClean="0"/>
              <a:t>узрок</a:t>
            </a:r>
            <a:r>
              <a:rPr lang="vi-VN" sz="2200" dirty="0" smtClean="0"/>
              <a:t> </a:t>
            </a:r>
            <a:r>
              <a:rPr lang="sr-Cyrl-RS" sz="2200" dirty="0" smtClean="0"/>
              <a:t>дискриминације</a:t>
            </a:r>
            <a:r>
              <a:rPr lang="vi-VN" sz="2200" dirty="0" smtClean="0"/>
              <a:t>. </a:t>
            </a:r>
          </a:p>
          <a:p>
            <a:pPr>
              <a:buNone/>
            </a:pPr>
            <a:r>
              <a:rPr lang="sr-Cyrl-RS" sz="2200" dirty="0" smtClean="0"/>
              <a:t>	Не</a:t>
            </a:r>
            <a:r>
              <a:rPr lang="en-US" sz="2200" dirty="0" smtClean="0"/>
              <a:t> </a:t>
            </a:r>
            <a:r>
              <a:rPr lang="sr-Cyrl-RS" sz="2200" dirty="0" smtClean="0"/>
              <a:t>сматрају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дискриминацијом</a:t>
            </a:r>
            <a:r>
              <a:rPr lang="en-US" sz="2200" dirty="0" smtClean="0"/>
              <a:t>, </a:t>
            </a:r>
            <a:r>
              <a:rPr lang="sr-Cyrl-RS" sz="2200" dirty="0" smtClean="0"/>
              <a:t>мере</a:t>
            </a:r>
            <a:r>
              <a:rPr lang="en-US" sz="2200" dirty="0" smtClean="0"/>
              <a:t> </a:t>
            </a:r>
            <a:r>
              <a:rPr lang="sr-Cyrl-RS" sz="2200" dirty="0" smtClean="0"/>
              <a:t>уведене</a:t>
            </a:r>
            <a:r>
              <a:rPr lang="en-US" sz="2200" dirty="0" smtClean="0"/>
              <a:t> </a:t>
            </a:r>
            <a:r>
              <a:rPr lang="sr-Cyrl-RS" sz="2200" dirty="0" smtClean="0"/>
              <a:t>ради</a:t>
            </a:r>
            <a:r>
              <a:rPr lang="en-US" sz="2200" dirty="0" smtClean="0"/>
              <a:t> </a:t>
            </a:r>
            <a:r>
              <a:rPr lang="sr-Cyrl-RS" sz="2200" dirty="0" smtClean="0"/>
              <a:t>постизања</a:t>
            </a:r>
            <a:r>
              <a:rPr lang="en-US" sz="2200" dirty="0" smtClean="0"/>
              <a:t> </a:t>
            </a:r>
            <a:r>
              <a:rPr lang="sr-Cyrl-RS" sz="2200" dirty="0" smtClean="0"/>
              <a:t>пуне</a:t>
            </a:r>
            <a:r>
              <a:rPr lang="en-US" sz="2200" dirty="0" smtClean="0"/>
              <a:t> </a:t>
            </a:r>
            <a:r>
              <a:rPr lang="sr-Cyrl-RS" sz="2200" dirty="0" smtClean="0"/>
              <a:t>равноправности</a:t>
            </a:r>
            <a:r>
              <a:rPr lang="en-US" sz="2200" dirty="0" smtClean="0"/>
              <a:t>,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напретка</a:t>
            </a:r>
            <a:r>
              <a:rPr lang="en-US" sz="2200" dirty="0" smtClean="0"/>
              <a:t> </a:t>
            </a:r>
            <a:r>
              <a:rPr lang="sr-Cyrl-RS" sz="2200" dirty="0" smtClean="0"/>
              <a:t>лица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групе</a:t>
            </a:r>
            <a:r>
              <a:rPr lang="en-US" sz="2200" dirty="0" smtClean="0"/>
              <a:t> </a:t>
            </a:r>
            <a:r>
              <a:rPr lang="sr-Cyrl-RS" sz="2200" dirty="0" smtClean="0"/>
              <a:t>лица</a:t>
            </a:r>
            <a:r>
              <a:rPr lang="en-US" sz="2200" dirty="0" smtClean="0"/>
              <a:t> </a:t>
            </a:r>
            <a:r>
              <a:rPr lang="sr-Cyrl-RS" sz="2200" dirty="0" smtClean="0"/>
              <a:t>која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налазе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неједнаком</a:t>
            </a:r>
            <a:r>
              <a:rPr lang="en-US" sz="2200" dirty="0" smtClean="0"/>
              <a:t> </a:t>
            </a:r>
            <a:r>
              <a:rPr lang="sr-Cyrl-RS" sz="2200" dirty="0" smtClean="0"/>
              <a:t>положају</a:t>
            </a:r>
            <a:r>
              <a:rPr lang="en-US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892480" cy="792088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ü"/>
            </a:pPr>
            <a:r>
              <a:rPr lang="sr-Cyrl-RS" sz="3200" b="1" u="sng" dirty="0" smtClean="0">
                <a:solidFill>
                  <a:schemeClr val="tx1"/>
                </a:solidFill>
              </a:rPr>
              <a:t>Начело</a:t>
            </a:r>
            <a:r>
              <a:rPr lang="en-US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свеобухватности</a:t>
            </a:r>
            <a:r>
              <a:rPr lang="en-US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здравствене</a:t>
            </a:r>
            <a:r>
              <a:rPr lang="en-US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заштите</a:t>
            </a:r>
            <a:r>
              <a:rPr lang="en-US" sz="3200" b="1" u="sng" dirty="0" smtClean="0">
                <a:solidFill>
                  <a:schemeClr val="tx1"/>
                </a:solidFill>
              </a:rPr>
              <a:t> </a:t>
            </a:r>
            <a:endParaRPr lang="en-US" sz="3200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229600" cy="2190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200" dirty="0" smtClean="0"/>
              <a:t>	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свеобухватности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подразумева</a:t>
            </a:r>
            <a:r>
              <a:rPr lang="vi-VN" sz="2200" dirty="0" smtClean="0"/>
              <a:t> </a:t>
            </a:r>
            <a:r>
              <a:rPr lang="sr-Cyrl-RS" sz="2200" dirty="0" smtClean="0"/>
              <a:t>укључивање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свих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систем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, </a:t>
            </a:r>
            <a:r>
              <a:rPr lang="sr-Cyrl-RS" sz="2200" dirty="0" smtClean="0"/>
              <a:t>уз</a:t>
            </a:r>
            <a:r>
              <a:rPr lang="vi-VN" sz="2200" dirty="0" smtClean="0"/>
              <a:t> </a:t>
            </a:r>
            <a:r>
              <a:rPr lang="sr-Cyrl-RS" sz="2200" dirty="0" smtClean="0"/>
              <a:t>примену</a:t>
            </a:r>
            <a:r>
              <a:rPr lang="vi-VN" sz="2200" dirty="0" smtClean="0"/>
              <a:t> </a:t>
            </a:r>
            <a:r>
              <a:rPr lang="sr-Cyrl-RS" sz="2200" dirty="0" smtClean="0"/>
              <a:t>обједињених</a:t>
            </a:r>
            <a:r>
              <a:rPr lang="vi-VN" sz="2200" dirty="0" smtClean="0"/>
              <a:t> </a:t>
            </a:r>
            <a:r>
              <a:rPr lang="sr-Cyrl-RS" sz="2200" dirty="0" smtClean="0"/>
              <a:t>мера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активности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које</a:t>
            </a:r>
            <a:r>
              <a:rPr lang="vi-VN" sz="2200" dirty="0" smtClean="0"/>
              <a:t> </a:t>
            </a:r>
            <a:r>
              <a:rPr lang="sr-Cyrl-RS" sz="2200" dirty="0" smtClean="0"/>
              <a:t>обухватају</a:t>
            </a:r>
            <a:r>
              <a:rPr lang="vi-VN" sz="2200" dirty="0" smtClean="0"/>
              <a:t> </a:t>
            </a:r>
            <a:r>
              <a:rPr lang="sr-Cyrl-RS" sz="2200" dirty="0" smtClean="0"/>
              <a:t>промоцију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здравља</a:t>
            </a:r>
            <a:r>
              <a:rPr lang="vi-VN" sz="2200" dirty="0" smtClean="0"/>
              <a:t>, </a:t>
            </a:r>
            <a:r>
              <a:rPr lang="sr-Cyrl-RS" sz="2200" dirty="0" smtClean="0"/>
              <a:t>превенцију</a:t>
            </a:r>
            <a:r>
              <a:rPr lang="vi-VN" sz="2200" dirty="0" smtClean="0"/>
              <a:t> </a:t>
            </a:r>
            <a:r>
              <a:rPr lang="sr-Cyrl-RS" sz="2200" dirty="0" smtClean="0"/>
              <a:t>болести</a:t>
            </a:r>
            <a:r>
              <a:rPr lang="vi-VN" sz="2200" dirty="0" smtClean="0"/>
              <a:t>, </a:t>
            </a:r>
            <a:r>
              <a:rPr lang="sr-Cyrl-RS" sz="2200" dirty="0" smtClean="0"/>
              <a:t>рану</a:t>
            </a:r>
            <a:r>
              <a:rPr lang="vi-VN" sz="2200" dirty="0" smtClean="0"/>
              <a:t> </a:t>
            </a:r>
            <a:r>
              <a:rPr lang="sr-Cyrl-RS" sz="2200" dirty="0" smtClean="0"/>
              <a:t>дијагнозу</a:t>
            </a:r>
            <a:r>
              <a:rPr lang="vi-VN" sz="2200" dirty="0" smtClean="0"/>
              <a:t>, </a:t>
            </a:r>
            <a:r>
              <a:rPr lang="sr-Cyrl-RS" sz="2200" dirty="0" smtClean="0"/>
              <a:t>лечење</a:t>
            </a:r>
            <a:r>
              <a:rPr lang="vi-VN" sz="2200" dirty="0" smtClean="0"/>
              <a:t>,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негу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рехабилитацију</a:t>
            </a:r>
            <a:r>
              <a:rPr lang="vi-VN" sz="2200" dirty="0" smtClean="0"/>
              <a:t>. </a:t>
            </a:r>
            <a:endParaRPr lang="en-US" sz="2200" dirty="0" smtClean="0"/>
          </a:p>
          <a:p>
            <a:endParaRPr lang="en-US" sz="2200" dirty="0"/>
          </a:p>
        </p:txBody>
      </p:sp>
      <p:pic>
        <p:nvPicPr>
          <p:cNvPr id="6" name="Picture 2" descr="D:\Users\Mirjana Janicijevic\Desktop\dzo-zaposle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149080"/>
            <a:ext cx="3384376" cy="2256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748464" cy="11430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sr-Cyrl-RS" sz="2800" b="1" u="sng" dirty="0" smtClean="0">
                <a:solidFill>
                  <a:schemeClr val="tx1"/>
                </a:solidFill>
              </a:rPr>
              <a:t>Начело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приступачности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здравствене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заштите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endParaRPr lang="en-US" sz="2800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2132856"/>
            <a:ext cx="8229600" cy="2592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200" dirty="0" smtClean="0"/>
              <a:t>	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приступачности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подразумева</a:t>
            </a:r>
            <a:r>
              <a:rPr lang="vi-VN" sz="2200" dirty="0" smtClean="0"/>
              <a:t> </a:t>
            </a:r>
            <a:r>
              <a:rPr lang="sr-Cyrl-RS" sz="2200" dirty="0" smtClean="0"/>
              <a:t>обезбеђивање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одговарајуће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грађанима</a:t>
            </a:r>
            <a:r>
              <a:rPr lang="vi-VN" sz="2200" dirty="0" smtClean="0"/>
              <a:t>, </a:t>
            </a:r>
            <a:r>
              <a:rPr lang="sr-Cyrl-RS" sz="2200" dirty="0" smtClean="0"/>
              <a:t>која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физички</a:t>
            </a:r>
            <a:r>
              <a:rPr lang="vi-VN" sz="2200" dirty="0" smtClean="0"/>
              <a:t>, </a:t>
            </a:r>
            <a:r>
              <a:rPr lang="sr-Cyrl-RS" sz="2200" dirty="0" smtClean="0"/>
              <a:t>комуникацијски</a:t>
            </a:r>
            <a:r>
              <a:rPr lang="vi-VN" sz="2200" dirty="0" smtClean="0"/>
              <a:t>, </a:t>
            </a:r>
            <a:r>
              <a:rPr lang="sr-Cyrl-RS" sz="2200" dirty="0" smtClean="0"/>
              <a:t>географски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економски</a:t>
            </a:r>
            <a:r>
              <a:rPr lang="vi-VN" sz="2200" dirty="0" smtClean="0"/>
              <a:t> </a:t>
            </a:r>
            <a:r>
              <a:rPr lang="sr-Cyrl-RS" sz="2200" dirty="0" smtClean="0"/>
              <a:t>доступна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културолошки</a:t>
            </a:r>
            <a:r>
              <a:rPr lang="vi-VN" sz="2200" dirty="0" smtClean="0"/>
              <a:t> </a:t>
            </a:r>
            <a:r>
              <a:rPr lang="sr-Cyrl-RS" sz="2200" dirty="0" smtClean="0"/>
              <a:t>прихватљива</a:t>
            </a:r>
            <a:r>
              <a:rPr lang="vi-VN" sz="2200" dirty="0" smtClean="0"/>
              <a:t>, </a:t>
            </a:r>
            <a:r>
              <a:rPr lang="sr-Cyrl-RS" sz="2200" dirty="0" smtClean="0"/>
              <a:t>а</a:t>
            </a:r>
            <a:r>
              <a:rPr lang="vi-VN" sz="2200" dirty="0" smtClean="0"/>
              <a:t> </a:t>
            </a:r>
            <a:r>
              <a:rPr lang="sr-Cyrl-RS" sz="2200" dirty="0" smtClean="0"/>
              <a:t>посебно</a:t>
            </a:r>
            <a:r>
              <a:rPr lang="vi-VN" sz="2200" dirty="0" smtClean="0"/>
              <a:t> </a:t>
            </a:r>
            <a:r>
              <a:rPr lang="sr-Cyrl-RS" sz="2200" dirty="0" smtClean="0"/>
              <a:t>особама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инвалидитетом</a:t>
            </a:r>
            <a:r>
              <a:rPr lang="vi-VN" sz="2200" dirty="0" smtClean="0"/>
              <a:t>. </a:t>
            </a:r>
            <a:endParaRPr lang="en-US" sz="2200" dirty="0"/>
          </a:p>
        </p:txBody>
      </p:sp>
      <p:pic>
        <p:nvPicPr>
          <p:cNvPr id="4099" name="Picture 3" descr="C:\Users\Mirjana Petrovic\Desktop\58fc5f00_cd98_4a3a_938d_5bc5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293096"/>
            <a:ext cx="3312368" cy="1895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9144000" cy="720080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ü"/>
            </a:pPr>
            <a:r>
              <a:rPr lang="sr-Cyrl-RS" sz="3600" b="1" u="sng" dirty="0" smtClean="0">
                <a:solidFill>
                  <a:schemeClr val="tx1"/>
                </a:solidFill>
              </a:rPr>
              <a:t>Начело</a:t>
            </a:r>
            <a:r>
              <a:rPr lang="en-US" sz="3600" b="1" u="sng" dirty="0" smtClean="0">
                <a:solidFill>
                  <a:schemeClr val="tx1"/>
                </a:solidFill>
              </a:rPr>
              <a:t> </a:t>
            </a:r>
            <a:r>
              <a:rPr lang="sr-Cyrl-RS" sz="3600" b="1" u="sng" dirty="0" smtClean="0">
                <a:solidFill>
                  <a:schemeClr val="tx1"/>
                </a:solidFill>
              </a:rPr>
              <a:t>континуираности</a:t>
            </a:r>
            <a:r>
              <a:rPr lang="en-US" sz="3600" b="1" u="sng" dirty="0" smtClean="0">
                <a:solidFill>
                  <a:schemeClr val="tx1"/>
                </a:solidFill>
              </a:rPr>
              <a:t> </a:t>
            </a:r>
            <a:r>
              <a:rPr lang="sr-Cyrl-RS" sz="3600" b="1" u="sng" dirty="0" smtClean="0">
                <a:solidFill>
                  <a:schemeClr val="tx1"/>
                </a:solidFill>
              </a:rPr>
              <a:t>здравствене</a:t>
            </a:r>
            <a:r>
              <a:rPr lang="en-US" sz="3600" b="1" u="sng" dirty="0" smtClean="0">
                <a:solidFill>
                  <a:schemeClr val="tx1"/>
                </a:solidFill>
              </a:rPr>
              <a:t> </a:t>
            </a:r>
            <a:r>
              <a:rPr lang="sr-Cyrl-RS" sz="3600" b="1" u="sng" dirty="0" smtClean="0">
                <a:solidFill>
                  <a:schemeClr val="tx1"/>
                </a:solidFill>
              </a:rPr>
              <a:t>заштите</a:t>
            </a:r>
            <a:br>
              <a:rPr lang="sr-Cyrl-RS" sz="3600" b="1" u="sng" dirty="0" smtClean="0">
                <a:solidFill>
                  <a:schemeClr val="tx1"/>
                </a:solidFill>
              </a:rPr>
            </a:b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endParaRPr lang="en-US" sz="2800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964488" cy="4126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200" dirty="0" smtClean="0"/>
              <a:t>	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континуираности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остварује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укупном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организацијом</a:t>
            </a:r>
            <a:r>
              <a:rPr lang="vi-VN" sz="2200" dirty="0" smtClean="0"/>
              <a:t> </a:t>
            </a:r>
            <a:r>
              <a:rPr lang="sr-Cyrl-RS" sz="2200" dirty="0" smtClean="0"/>
              <a:t>система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која</a:t>
            </a:r>
            <a:r>
              <a:rPr lang="vi-VN" sz="2200" dirty="0" smtClean="0"/>
              <a:t> </a:t>
            </a:r>
            <a:r>
              <a:rPr lang="sr-Cyrl-RS" sz="2200" dirty="0" smtClean="0"/>
              <a:t>обезбеђује</a:t>
            </a:r>
            <a:r>
              <a:rPr lang="vi-VN" sz="2200" dirty="0" smtClean="0"/>
              <a:t> </a:t>
            </a:r>
            <a:r>
              <a:rPr lang="sr-Cyrl-RS" sz="2200" dirty="0" smtClean="0"/>
              <a:t>функционалну</a:t>
            </a:r>
            <a:r>
              <a:rPr lang="vi-VN" sz="2200" dirty="0" smtClean="0"/>
              <a:t> </a:t>
            </a:r>
            <a:r>
              <a:rPr lang="sr-Cyrl-RS" sz="2200" dirty="0" smtClean="0"/>
              <a:t>повезаност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усклађеност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од</a:t>
            </a:r>
            <a:r>
              <a:rPr lang="vi-VN" sz="2200" dirty="0" smtClean="0"/>
              <a:t> </a:t>
            </a:r>
            <a:r>
              <a:rPr lang="sr-Cyrl-RS" sz="2200" dirty="0" smtClean="0"/>
              <a:t>примарног</a:t>
            </a:r>
            <a:r>
              <a:rPr lang="vi-VN" sz="2200" dirty="0" smtClean="0"/>
              <a:t> </a:t>
            </a:r>
            <a:r>
              <a:rPr lang="sr-Cyrl-RS" sz="2200" dirty="0" smtClean="0"/>
              <a:t>преко</a:t>
            </a:r>
            <a:r>
              <a:rPr lang="vi-VN" sz="2200" dirty="0" smtClean="0"/>
              <a:t> </a:t>
            </a:r>
            <a:r>
              <a:rPr lang="sr-Cyrl-RS" sz="2200" dirty="0" smtClean="0"/>
              <a:t>секундарног</a:t>
            </a:r>
            <a:r>
              <a:rPr lang="vi-VN" sz="2200" dirty="0" smtClean="0"/>
              <a:t> </a:t>
            </a:r>
            <a:r>
              <a:rPr lang="sr-Cyrl-RS" sz="2200" dirty="0" smtClean="0"/>
              <a:t>до</a:t>
            </a:r>
            <a:r>
              <a:rPr lang="vi-VN" sz="2200" dirty="0" smtClean="0"/>
              <a:t> </a:t>
            </a:r>
            <a:r>
              <a:rPr lang="sr-Cyrl-RS" sz="2200" dirty="0" smtClean="0"/>
              <a:t>терцијарног</a:t>
            </a:r>
            <a:r>
              <a:rPr lang="vi-VN" sz="2200" dirty="0" smtClean="0"/>
              <a:t> </a:t>
            </a:r>
            <a:r>
              <a:rPr lang="sr-Cyrl-RS" sz="2200" dirty="0" smtClean="0"/>
              <a:t>нивоа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која</a:t>
            </a:r>
            <a:r>
              <a:rPr lang="vi-VN" sz="2200" dirty="0" smtClean="0"/>
              <a:t> </a:t>
            </a:r>
            <a:r>
              <a:rPr lang="sr-Cyrl-RS" sz="2200" dirty="0" smtClean="0"/>
              <a:t>пружа</a:t>
            </a:r>
            <a:r>
              <a:rPr lang="vi-VN" sz="2200" dirty="0" smtClean="0"/>
              <a:t> </a:t>
            </a:r>
            <a:r>
              <a:rPr lang="sr-Cyrl-RS" sz="2200" dirty="0" smtClean="0"/>
              <a:t>непрекидну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заштиту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грађанима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сваком</a:t>
            </a:r>
            <a:r>
              <a:rPr lang="sr-Latn-RS" sz="2200" dirty="0" smtClean="0"/>
              <a:t> </a:t>
            </a:r>
            <a:r>
              <a:rPr lang="sr-Cyrl-RS" sz="2200" dirty="0" smtClean="0"/>
              <a:t>животном</a:t>
            </a:r>
            <a:r>
              <a:rPr lang="vi-VN" sz="2200" dirty="0" smtClean="0"/>
              <a:t> </a:t>
            </a:r>
            <a:r>
              <a:rPr lang="sr-Cyrl-RS" sz="2200" dirty="0" smtClean="0"/>
              <a:t>добу</a:t>
            </a:r>
            <a:r>
              <a:rPr lang="vi-VN" sz="2200" dirty="0" smtClean="0"/>
              <a:t>. 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en-US" sz="2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79512" y="3284984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Char char="ü"/>
            </a:pPr>
            <a:r>
              <a:rPr lang="ru-RU" sz="2800" b="1" u="sng" dirty="0" smtClean="0"/>
              <a:t>Сталност </a:t>
            </a:r>
          </a:p>
          <a:p>
            <a:pPr>
              <a:buNone/>
            </a:pPr>
            <a:r>
              <a:rPr lang="ru-RU" sz="2200" dirty="0" smtClean="0"/>
              <a:t>	Здравствена заштита се обезбеђује свих 24 сата!</a:t>
            </a:r>
            <a:endParaRPr lang="sr-Latn-RS" sz="2200" dirty="0"/>
          </a:p>
        </p:txBody>
      </p:sp>
      <p:pic>
        <p:nvPicPr>
          <p:cNvPr id="6147" name="Picture 3" descr="D:\Users\Mirjana Janicijevic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149080"/>
            <a:ext cx="252028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9144000" cy="994122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ü"/>
            </a:pPr>
            <a:r>
              <a:rPr lang="sr-Cyrl-RS" sz="3200" b="1" u="sng" dirty="0" smtClean="0">
                <a:solidFill>
                  <a:schemeClr val="tx1"/>
                </a:solidFill>
              </a:rPr>
              <a:t>Начело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сталног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унапређења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квалитета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r>
              <a:rPr lang="en-US" sz="3200" b="1" u="sng" dirty="0" smtClean="0">
                <a:solidFill>
                  <a:schemeClr val="tx1"/>
                </a:solidFill>
              </a:rPr>
              <a:t/>
            </a:r>
            <a:br>
              <a:rPr lang="en-US" sz="3200" b="1" u="sng" dirty="0" smtClean="0">
                <a:solidFill>
                  <a:schemeClr val="tx1"/>
                </a:solidFill>
              </a:rPr>
            </a:br>
            <a:r>
              <a:rPr lang="sr-Cyrl-RS" sz="3200" b="1" u="sng" dirty="0" smtClean="0">
                <a:solidFill>
                  <a:schemeClr val="tx1"/>
                </a:solidFill>
              </a:rPr>
              <a:t>и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безбедности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у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пружању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здравствене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r>
              <a:rPr lang="sr-Cyrl-RS" sz="3200" b="1" u="sng" dirty="0" smtClean="0">
                <a:solidFill>
                  <a:schemeClr val="tx1"/>
                </a:solidFill>
              </a:rPr>
              <a:t>заштите</a:t>
            </a:r>
            <a:r>
              <a:rPr lang="vi-VN" sz="3200" b="1" u="sng" dirty="0" smtClean="0">
                <a:solidFill>
                  <a:schemeClr val="tx1"/>
                </a:solidFill>
              </a:rPr>
              <a:t> </a:t>
            </a:r>
            <a:endParaRPr lang="en-US" sz="3200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844824"/>
            <a:ext cx="871296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200" dirty="0" smtClean="0"/>
              <a:t>	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сталног</a:t>
            </a:r>
            <a:r>
              <a:rPr lang="vi-VN" sz="2200" dirty="0" smtClean="0"/>
              <a:t> </a:t>
            </a:r>
            <a:r>
              <a:rPr lang="sr-Cyrl-RS" sz="2200" dirty="0" smtClean="0"/>
              <a:t>унапређења</a:t>
            </a:r>
            <a:r>
              <a:rPr lang="vi-VN" sz="2200" dirty="0" smtClean="0"/>
              <a:t> </a:t>
            </a:r>
            <a:r>
              <a:rPr lang="sr-Cyrl-RS" sz="2200" dirty="0" smtClean="0"/>
              <a:t>квалитета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безбедности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пружању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остварује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мерама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активностима</a:t>
            </a:r>
            <a:r>
              <a:rPr lang="vi-VN" sz="2200" dirty="0" smtClean="0"/>
              <a:t> </a:t>
            </a:r>
            <a:r>
              <a:rPr lang="sr-Cyrl-RS" sz="2200" dirty="0" smtClean="0"/>
              <a:t>којима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,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складу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савременим</a:t>
            </a:r>
            <a:r>
              <a:rPr lang="vi-VN" sz="2200" dirty="0" smtClean="0"/>
              <a:t> </a:t>
            </a:r>
            <a:r>
              <a:rPr lang="sr-Cyrl-RS" sz="2200" dirty="0" smtClean="0"/>
              <a:t>достигнућима</a:t>
            </a:r>
            <a:r>
              <a:rPr lang="vi-VN" sz="2200" dirty="0" smtClean="0"/>
              <a:t> </a:t>
            </a:r>
            <a:r>
              <a:rPr lang="sr-Cyrl-RS" sz="2200" dirty="0" smtClean="0"/>
              <a:t>медицинске</a:t>
            </a:r>
            <a:r>
              <a:rPr lang="vi-VN" sz="2200" dirty="0" smtClean="0"/>
              <a:t> </a:t>
            </a:r>
            <a:r>
              <a:rPr lang="sr-Cyrl-RS" sz="2200" dirty="0" smtClean="0"/>
              <a:t>науке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праксе</a:t>
            </a:r>
            <a:r>
              <a:rPr lang="vi-VN" sz="2200" dirty="0" smtClean="0"/>
              <a:t>, </a:t>
            </a:r>
            <a:r>
              <a:rPr lang="sr-Cyrl-RS" sz="2200" dirty="0" smtClean="0"/>
              <a:t>повећавају</a:t>
            </a:r>
            <a:r>
              <a:rPr lang="vi-VN" sz="2200" dirty="0" smtClean="0"/>
              <a:t> </a:t>
            </a:r>
            <a:r>
              <a:rPr lang="sr-Cyrl-RS" sz="2200" dirty="0" smtClean="0"/>
              <a:t>могућности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повољног</a:t>
            </a:r>
            <a:r>
              <a:rPr lang="vi-VN" sz="2200" dirty="0" smtClean="0"/>
              <a:t> </a:t>
            </a:r>
            <a:r>
              <a:rPr lang="sr-Cyrl-RS" sz="2200" dirty="0" smtClean="0"/>
              <a:t>исхода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смањују</a:t>
            </a:r>
            <a:r>
              <a:rPr lang="vi-VN" sz="2200" dirty="0" smtClean="0"/>
              <a:t> </a:t>
            </a:r>
            <a:r>
              <a:rPr lang="sr-Cyrl-RS" sz="2200" dirty="0" smtClean="0"/>
              <a:t>ризици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друге</a:t>
            </a:r>
            <a:r>
              <a:rPr lang="vi-VN" sz="2200" dirty="0" smtClean="0"/>
              <a:t> </a:t>
            </a:r>
            <a:r>
              <a:rPr lang="sr-Cyrl-RS" sz="2200" dirty="0" smtClean="0"/>
              <a:t>нежељене</a:t>
            </a:r>
            <a:r>
              <a:rPr lang="vi-VN" sz="2200" dirty="0" smtClean="0"/>
              <a:t> </a:t>
            </a:r>
            <a:r>
              <a:rPr lang="sr-Cyrl-RS" sz="2200" dirty="0" smtClean="0"/>
              <a:t>последице</a:t>
            </a:r>
            <a:r>
              <a:rPr lang="vi-VN" sz="2200" dirty="0" smtClean="0"/>
              <a:t> </a:t>
            </a:r>
            <a:r>
              <a:rPr lang="sr-Cyrl-RS" sz="2200" dirty="0" smtClean="0"/>
              <a:t>по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</a:t>
            </a:r>
            <a:r>
              <a:rPr lang="vi-VN" sz="2200" dirty="0" smtClean="0"/>
              <a:t> </a:t>
            </a:r>
            <a:r>
              <a:rPr lang="sr-Cyrl-RS" sz="2200" dirty="0" smtClean="0"/>
              <a:t>стање</a:t>
            </a:r>
            <a:r>
              <a:rPr lang="vi-VN" sz="2200" dirty="0" smtClean="0"/>
              <a:t> </a:t>
            </a:r>
            <a:r>
              <a:rPr lang="sr-Cyrl-RS" sz="2200" dirty="0" smtClean="0"/>
              <a:t>појединца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заједнице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целини</a:t>
            </a:r>
            <a:r>
              <a:rPr lang="vi-VN" sz="2200" dirty="0" smtClean="0"/>
              <a:t>. </a:t>
            </a:r>
            <a:endParaRPr lang="en-US" sz="2200" dirty="0" smtClean="0"/>
          </a:p>
          <a:p>
            <a:endParaRPr lang="en-US" sz="2200" dirty="0"/>
          </a:p>
        </p:txBody>
      </p:sp>
      <p:pic>
        <p:nvPicPr>
          <p:cNvPr id="7172" name="Picture 4" descr="D:\Users\Mirjana Janicijevic\Desktop\индек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0173" y="4437112"/>
            <a:ext cx="3685941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239000" cy="79208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sr-Cyrl-RS" sz="2800" b="1" u="sng" dirty="0" smtClean="0">
                <a:solidFill>
                  <a:schemeClr val="tx1"/>
                </a:solidFill>
              </a:rPr>
              <a:t>Начело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ефикасности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здравствене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sr-Cyrl-RS" sz="2800" b="1" u="sng" dirty="0" smtClean="0">
                <a:solidFill>
                  <a:schemeClr val="tx1"/>
                </a:solidFill>
              </a:rPr>
              <a:t>заштите</a:t>
            </a:r>
            <a:endParaRPr lang="en-US" sz="2800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200" dirty="0" smtClean="0"/>
              <a:t>	Начело</a:t>
            </a:r>
            <a:r>
              <a:rPr lang="en-US" sz="2200" dirty="0" smtClean="0"/>
              <a:t> </a:t>
            </a:r>
            <a:r>
              <a:rPr lang="sr-Cyrl-RS" sz="2200" dirty="0" smtClean="0"/>
              <a:t>ефикасности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остварује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постизањем</a:t>
            </a:r>
            <a:r>
              <a:rPr lang="en-US" sz="2200" dirty="0" smtClean="0"/>
              <a:t> </a:t>
            </a:r>
            <a:r>
              <a:rPr lang="sr-Cyrl-RS" sz="2200" dirty="0" smtClean="0"/>
              <a:t>најбољих</a:t>
            </a:r>
            <a:r>
              <a:rPr lang="en-US" sz="2200" dirty="0" smtClean="0"/>
              <a:t> </a:t>
            </a:r>
            <a:r>
              <a:rPr lang="sr-Cyrl-RS" sz="2200" dirty="0" smtClean="0"/>
              <a:t>могућих</a:t>
            </a:r>
            <a:r>
              <a:rPr lang="en-US" sz="2200" dirty="0" smtClean="0"/>
              <a:t> </a:t>
            </a:r>
            <a:r>
              <a:rPr lang="sr-Cyrl-RS" sz="2200" dirty="0" smtClean="0"/>
              <a:t>резултата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односу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расположива</a:t>
            </a:r>
            <a:r>
              <a:rPr lang="en-US" sz="2200" dirty="0" smtClean="0"/>
              <a:t> </a:t>
            </a:r>
            <a:r>
              <a:rPr lang="sr-Cyrl-RS" sz="2200" dirty="0" smtClean="0"/>
              <a:t>финансијска</a:t>
            </a:r>
            <a:r>
              <a:rPr lang="en-US" sz="2200" dirty="0" smtClean="0"/>
              <a:t> </a:t>
            </a:r>
            <a:r>
              <a:rPr lang="sr-Cyrl-RS" sz="2200" dirty="0" smtClean="0"/>
              <a:t>средства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постизањем</a:t>
            </a:r>
            <a:r>
              <a:rPr lang="en-US" sz="2200" dirty="0" smtClean="0"/>
              <a:t> </a:t>
            </a:r>
            <a:r>
              <a:rPr lang="sr-Cyrl-RS" sz="2200" dirty="0" smtClean="0"/>
              <a:t>највишег</a:t>
            </a:r>
            <a:r>
              <a:rPr lang="en-US" sz="2200" dirty="0" smtClean="0"/>
              <a:t> </a:t>
            </a:r>
            <a:r>
              <a:rPr lang="sr-Cyrl-RS" sz="2200" dirty="0" smtClean="0"/>
              <a:t>нивоа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уз</a:t>
            </a:r>
            <a:r>
              <a:rPr lang="en-US" sz="2200" dirty="0" smtClean="0"/>
              <a:t> </a:t>
            </a:r>
            <a:r>
              <a:rPr lang="sr-Cyrl-RS" sz="2200" dirty="0" smtClean="0"/>
              <a:t>најнижи</a:t>
            </a:r>
            <a:r>
              <a:rPr lang="en-US" sz="2200" dirty="0" smtClean="0"/>
              <a:t> </a:t>
            </a:r>
            <a:r>
              <a:rPr lang="sr-Cyrl-RS" sz="2200" dirty="0" smtClean="0"/>
              <a:t>утрошак</a:t>
            </a:r>
            <a:r>
              <a:rPr lang="en-US" sz="2200" dirty="0" smtClean="0"/>
              <a:t> </a:t>
            </a:r>
            <a:r>
              <a:rPr lang="sr-Cyrl-RS" sz="2200" dirty="0" smtClean="0"/>
              <a:t>средстава</a:t>
            </a:r>
            <a:r>
              <a:rPr lang="en-US" sz="2200" dirty="0" smtClean="0"/>
              <a:t>.</a:t>
            </a:r>
          </a:p>
          <a:p>
            <a:endParaRPr lang="en-US" sz="2200" dirty="0" smtClean="0"/>
          </a:p>
        </p:txBody>
      </p:sp>
      <p:pic>
        <p:nvPicPr>
          <p:cNvPr id="4" name="Picture 3" descr="C:\Users\Mirjana Petrovic\Desktop\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581128"/>
            <a:ext cx="3316982" cy="1658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080120"/>
          </a:xfrm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Међународна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конференција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о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примарној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заштити – Алма Алта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99456"/>
            <a:ext cx="9144000" cy="5458544"/>
          </a:xfrm>
        </p:spPr>
        <p:txBody>
          <a:bodyPr/>
          <a:lstStyle/>
          <a:p>
            <a:pPr>
              <a:buNone/>
            </a:pPr>
            <a:endParaRPr lang="sr-Cyrl-RS" sz="2400" dirty="0" smtClean="0">
              <a:solidFill>
                <a:prstClr val="black"/>
              </a:solidFill>
            </a:endParaRPr>
          </a:p>
          <a:p>
            <a:pPr lvl="0"/>
            <a:r>
              <a:rPr lang="sr-Cyrl-RS" sz="2400" dirty="0" smtClean="0"/>
              <a:t>Дефинисан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појам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суштина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примарне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заштите (ПЗЗ)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sr-Cyrl-RS" sz="2400" b="1" dirty="0" smtClean="0"/>
              <a:t>Међународна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конференција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о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примарној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здравственој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заштити</a:t>
            </a:r>
            <a:r>
              <a:rPr lang="sr-Latn-CS" sz="2400" dirty="0" smtClean="0"/>
              <a:t> </a:t>
            </a:r>
            <a:r>
              <a:rPr lang="sr-Cyrl-RS" sz="2400" dirty="0" smtClean="0"/>
              <a:t>одржана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је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6</a:t>
            </a:r>
            <a:r>
              <a:rPr lang="sr-Cyrl-RS" sz="2400" b="1" dirty="0" smtClean="0"/>
              <a:t>-</a:t>
            </a:r>
            <a:r>
              <a:rPr lang="sr-Latn-CS" sz="2400" b="1" dirty="0" smtClean="0"/>
              <a:t>12. </a:t>
            </a:r>
            <a:r>
              <a:rPr lang="sr-Cyrl-RS" sz="2400" b="1" dirty="0" smtClean="0"/>
              <a:t>септембра</a:t>
            </a:r>
            <a:r>
              <a:rPr lang="sr-Latn-CS" sz="2400" b="1" dirty="0" smtClean="0"/>
              <a:t> 1978. </a:t>
            </a:r>
            <a:r>
              <a:rPr lang="sr-Cyrl-RS" sz="2400" b="1" dirty="0" smtClean="0"/>
              <a:t> у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Алма</a:t>
            </a:r>
            <a:r>
              <a:rPr lang="sr-Latn-CS" sz="2400" b="1" dirty="0" smtClean="0"/>
              <a:t>-</a:t>
            </a:r>
            <a:r>
              <a:rPr lang="sr-Cyrl-RS" sz="2400" b="1" dirty="0" smtClean="0"/>
              <a:t>Ати</a:t>
            </a:r>
            <a:r>
              <a:rPr lang="sr-Latn-CS" sz="2400" dirty="0" smtClean="0"/>
              <a:t>. </a:t>
            </a:r>
            <a:endParaRPr lang="sr-Latn-RS" sz="2400" dirty="0" smtClean="0"/>
          </a:p>
          <a:p>
            <a:pPr lvl="0"/>
            <a:endParaRPr lang="sr-Latn-RS" sz="2400" dirty="0" smtClean="0"/>
          </a:p>
          <a:p>
            <a:r>
              <a:rPr lang="sr-Cyrl-RS" sz="2400" dirty="0" smtClean="0"/>
              <a:t>Прихваћена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су</a:t>
            </a:r>
            <a:r>
              <a:rPr lang="sr-Latn-CS" sz="2400" dirty="0" smtClean="0"/>
              <a:t> </a:t>
            </a:r>
            <a:r>
              <a:rPr lang="sr-Cyrl-RS" sz="2400" dirty="0" smtClean="0"/>
              <a:t>два</a:t>
            </a:r>
            <a:r>
              <a:rPr lang="sr-Latn-CS" sz="2400" dirty="0" smtClean="0"/>
              <a:t> </a:t>
            </a:r>
            <a:r>
              <a:rPr lang="sr-Cyrl-RS" sz="2400" dirty="0" smtClean="0"/>
              <a:t>документа</a:t>
            </a:r>
            <a:r>
              <a:rPr lang="sr-Latn-CS" sz="2400" dirty="0" smtClean="0"/>
              <a:t>- </a:t>
            </a:r>
            <a:r>
              <a:rPr lang="sr-Cyrl-RS" sz="2400" b="1" dirty="0" smtClean="0"/>
              <a:t>Декларација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из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Алма</a:t>
            </a:r>
            <a:r>
              <a:rPr lang="sr-Latn-CS" sz="2400" b="1" dirty="0" smtClean="0"/>
              <a:t>-</a:t>
            </a:r>
            <a:r>
              <a:rPr lang="sr-Cyrl-RS" sz="2400" b="1" dirty="0" smtClean="0"/>
              <a:t>Ате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и</a:t>
            </a:r>
            <a:r>
              <a:rPr lang="sr-Latn-CS" sz="2400" b="1" dirty="0" smtClean="0"/>
              <a:t> </a:t>
            </a:r>
            <a:r>
              <a:rPr lang="sr-Cyrl-RS" sz="2400" b="1" dirty="0" smtClean="0"/>
              <a:t>Препоруке</a:t>
            </a:r>
            <a:r>
              <a:rPr lang="sr-Latn-CS" sz="2400" dirty="0" smtClean="0"/>
              <a:t>.</a:t>
            </a:r>
            <a:endParaRPr lang="sr-Cyrl-RS" sz="2400" dirty="0" smtClean="0"/>
          </a:p>
          <a:p>
            <a:pPr>
              <a:buNone/>
            </a:pPr>
            <a:endParaRPr lang="sr-Latn-CS" sz="2400" dirty="0" smtClean="0"/>
          </a:p>
          <a:p>
            <a:pPr lvl="0"/>
            <a:r>
              <a:rPr lang="sr-Cyrl-RS" sz="2400" dirty="0" smtClean="0"/>
              <a:t>Присуствовале</a:t>
            </a:r>
            <a:r>
              <a:rPr lang="sr-Latn-CS" sz="2400" dirty="0" smtClean="0"/>
              <a:t> 134 </a:t>
            </a:r>
            <a:r>
              <a:rPr lang="sr-Cyrl-RS" sz="2400" dirty="0" smtClean="0"/>
              <a:t> земље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67 </a:t>
            </a:r>
            <a:r>
              <a:rPr lang="sr-Cyrl-RS" sz="2400" dirty="0" smtClean="0"/>
              <a:t>међународних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организација.</a:t>
            </a:r>
            <a:endParaRPr lang="en-US" sz="2400" dirty="0" smtClean="0"/>
          </a:p>
          <a:p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2717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762000"/>
          </a:xfrm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Међународна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конференција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о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примарној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заштити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568952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sr-Latn-RS" dirty="0" smtClean="0"/>
          </a:p>
          <a:p>
            <a:endParaRPr lang="sr-Latn-RS" dirty="0" smtClean="0"/>
          </a:p>
          <a:p>
            <a:r>
              <a:rPr lang="sr-Cyrl-RS" sz="2200" dirty="0" smtClean="0"/>
              <a:t>Здравље</a:t>
            </a:r>
            <a:r>
              <a:rPr lang="sr-Latn-CS" sz="2200" dirty="0" smtClean="0"/>
              <a:t> </a:t>
            </a:r>
            <a:r>
              <a:rPr lang="sr-Cyrl-RS" sz="2200" dirty="0" smtClean="0"/>
              <a:t>је</a:t>
            </a:r>
            <a:r>
              <a:rPr lang="sr-Latn-CS" sz="2200" dirty="0" smtClean="0"/>
              <a:t> </a:t>
            </a:r>
            <a:r>
              <a:rPr lang="sr-Cyrl-RS" sz="2200" dirty="0" smtClean="0"/>
              <a:t>основно</a:t>
            </a:r>
            <a:r>
              <a:rPr lang="sr-Latn-CS" sz="2200" dirty="0" smtClean="0"/>
              <a:t> </a:t>
            </a:r>
            <a:r>
              <a:rPr lang="sr-Cyrl-RS" sz="2200" dirty="0" smtClean="0"/>
              <a:t>људско</a:t>
            </a:r>
            <a:r>
              <a:rPr lang="sr-Latn-CS" sz="2200" dirty="0" smtClean="0"/>
              <a:t> </a:t>
            </a:r>
            <a:r>
              <a:rPr lang="sr-Cyrl-RS" sz="2200" dirty="0" smtClean="0"/>
              <a:t>право</a:t>
            </a:r>
            <a:r>
              <a:rPr lang="sr-Latn-CS" sz="2200" dirty="0" smtClean="0"/>
              <a:t>, </a:t>
            </a:r>
            <a:r>
              <a:rPr lang="sr-Cyrl-RS" sz="2200" dirty="0" smtClean="0"/>
              <a:t>а</a:t>
            </a:r>
            <a:r>
              <a:rPr lang="sr-Latn-CS" sz="2200" dirty="0" smtClean="0"/>
              <a:t> </a:t>
            </a:r>
            <a:r>
              <a:rPr lang="sr-Cyrl-RS" sz="2200" dirty="0" smtClean="0"/>
              <a:t>остваривање</a:t>
            </a:r>
            <a:r>
              <a:rPr lang="sr-Latn-CS" sz="2200" dirty="0" smtClean="0"/>
              <a:t> </a:t>
            </a:r>
            <a:r>
              <a:rPr lang="sr-Cyrl-RS" sz="2200" dirty="0" smtClean="0"/>
              <a:t>највише</a:t>
            </a:r>
            <a:r>
              <a:rPr lang="sr-Latn-CS" sz="2200" dirty="0" smtClean="0"/>
              <a:t> </a:t>
            </a:r>
            <a:r>
              <a:rPr lang="sr-Cyrl-RS" sz="2200" dirty="0" smtClean="0"/>
              <a:t>могућег</a:t>
            </a:r>
            <a:r>
              <a:rPr lang="sr-Latn-CS" sz="2200" dirty="0" smtClean="0"/>
              <a:t> </a:t>
            </a:r>
            <a:r>
              <a:rPr lang="sr-Cyrl-RS" sz="2200" dirty="0" smtClean="0"/>
              <a:t>нивоа</a:t>
            </a:r>
            <a:r>
              <a:rPr lang="sr-Latn-CS" sz="2200" dirty="0" smtClean="0"/>
              <a:t> </a:t>
            </a:r>
            <a:r>
              <a:rPr lang="sr-Cyrl-RS" sz="2200" dirty="0" smtClean="0"/>
              <a:t>здравља</a:t>
            </a:r>
            <a:r>
              <a:rPr lang="sr-Latn-CS" sz="2200" dirty="0" smtClean="0"/>
              <a:t> </a:t>
            </a:r>
            <a:r>
              <a:rPr lang="sr-Cyrl-RS" sz="2200" dirty="0" smtClean="0"/>
              <a:t>је</a:t>
            </a:r>
            <a:r>
              <a:rPr lang="sr-Latn-CS" sz="2200" dirty="0" smtClean="0"/>
              <a:t> </a:t>
            </a:r>
            <a:r>
              <a:rPr lang="sr-Cyrl-RS" sz="2200" dirty="0" smtClean="0"/>
              <a:t>најважнији</a:t>
            </a:r>
            <a:r>
              <a:rPr lang="sr-Latn-CS" sz="2200" dirty="0" smtClean="0"/>
              <a:t> </a:t>
            </a:r>
            <a:r>
              <a:rPr lang="sr-Cyrl-RS" sz="2200" dirty="0" smtClean="0"/>
              <a:t>друштвени</a:t>
            </a:r>
            <a:r>
              <a:rPr lang="sr-Latn-CS" sz="2200" dirty="0" smtClean="0"/>
              <a:t> </a:t>
            </a:r>
            <a:r>
              <a:rPr lang="sr-Cyrl-RS" sz="2200" dirty="0" smtClean="0"/>
              <a:t>циљ</a:t>
            </a:r>
            <a:r>
              <a:rPr lang="sr-Latn-CS" sz="2200" dirty="0" smtClean="0"/>
              <a:t> </a:t>
            </a:r>
            <a:r>
              <a:rPr lang="sr-Cyrl-RS" sz="2200" dirty="0" smtClean="0"/>
              <a:t>човечанства</a:t>
            </a:r>
            <a:r>
              <a:rPr lang="sr-Latn-CS" sz="2200" dirty="0" smtClean="0"/>
              <a:t>, </a:t>
            </a:r>
            <a:r>
              <a:rPr lang="sr-Cyrl-RS" sz="2200" dirty="0" smtClean="0"/>
              <a:t>чије</a:t>
            </a:r>
            <a:r>
              <a:rPr lang="sr-Latn-CS" sz="2200" dirty="0" smtClean="0"/>
              <a:t> </a:t>
            </a:r>
            <a:r>
              <a:rPr lang="sr-Cyrl-RS" sz="2200" dirty="0" smtClean="0"/>
              <a:t>остваривање</a:t>
            </a:r>
            <a:r>
              <a:rPr lang="sr-Latn-CS" sz="2200" dirty="0" smtClean="0"/>
              <a:t> </a:t>
            </a:r>
            <a:r>
              <a:rPr lang="sr-Cyrl-RS" sz="2200" dirty="0" smtClean="0"/>
              <a:t>захтева</a:t>
            </a:r>
            <a:r>
              <a:rPr lang="sr-Latn-CS" sz="2200" dirty="0" smtClean="0"/>
              <a:t> </a:t>
            </a:r>
            <a:r>
              <a:rPr lang="sr-Cyrl-RS" sz="2200" dirty="0" smtClean="0"/>
              <a:t>активности</a:t>
            </a:r>
            <a:r>
              <a:rPr lang="sr-Latn-CS" sz="2200" dirty="0" smtClean="0"/>
              <a:t> </a:t>
            </a:r>
            <a:r>
              <a:rPr lang="sr-Cyrl-RS" sz="2200" dirty="0" smtClean="0"/>
              <a:t>многих</a:t>
            </a:r>
            <a:r>
              <a:rPr lang="sr-Latn-CS" sz="2200" dirty="0" smtClean="0"/>
              <a:t> </a:t>
            </a:r>
            <a:r>
              <a:rPr lang="sr-Cyrl-RS" sz="2200" dirty="0" smtClean="0"/>
              <a:t>других</a:t>
            </a:r>
            <a:r>
              <a:rPr lang="sr-Latn-CS" sz="2200" dirty="0" smtClean="0"/>
              <a:t> </a:t>
            </a:r>
            <a:r>
              <a:rPr lang="sr-Cyrl-RS" sz="2200" dirty="0" smtClean="0"/>
              <a:t>социјалних</a:t>
            </a:r>
            <a:r>
              <a:rPr lang="sr-Latn-CS" sz="2200" dirty="0" smtClean="0"/>
              <a:t> </a:t>
            </a:r>
            <a:r>
              <a:rPr lang="sr-Cyrl-RS" sz="2200" dirty="0" smtClean="0"/>
              <a:t>и</a:t>
            </a:r>
            <a:r>
              <a:rPr lang="sr-Latn-CS" sz="2200" dirty="0" smtClean="0"/>
              <a:t> </a:t>
            </a:r>
            <a:r>
              <a:rPr lang="sr-Cyrl-RS" sz="2200" dirty="0" smtClean="0"/>
              <a:t>економских</a:t>
            </a:r>
            <a:r>
              <a:rPr lang="sr-Latn-CS" sz="2200" dirty="0" smtClean="0"/>
              <a:t> </a:t>
            </a:r>
            <a:r>
              <a:rPr lang="sr-Cyrl-RS" sz="2200" dirty="0" smtClean="0"/>
              <a:t>сектора</a:t>
            </a:r>
            <a:r>
              <a:rPr lang="sr-Latn-CS" sz="2200" dirty="0" smtClean="0"/>
              <a:t>, </a:t>
            </a:r>
            <a:r>
              <a:rPr lang="sr-Cyrl-RS" sz="2200" dirty="0" smtClean="0"/>
              <a:t>поред</a:t>
            </a:r>
            <a:r>
              <a:rPr lang="sr-Latn-CS" sz="2200" dirty="0" smtClean="0"/>
              <a:t> </a:t>
            </a:r>
            <a:r>
              <a:rPr lang="sr-Cyrl-RS" sz="2200" dirty="0" smtClean="0"/>
              <a:t>здравственог</a:t>
            </a:r>
            <a:r>
              <a:rPr lang="sr-Latn-CS" sz="2200" dirty="0" smtClean="0"/>
              <a:t>.</a:t>
            </a:r>
            <a:endParaRPr lang="sr-Cyrl-RS" sz="2200" dirty="0" smtClean="0"/>
          </a:p>
          <a:p>
            <a:endParaRPr lang="sr-Cyrl-RS" sz="2200" dirty="0" smtClean="0"/>
          </a:p>
          <a:p>
            <a:r>
              <a:rPr lang="sr-Cyrl-RS" sz="2200" dirty="0" smtClean="0"/>
              <a:t>Здравље-основна вредност!</a:t>
            </a:r>
          </a:p>
          <a:p>
            <a:endParaRPr lang="sr-Cyrl-RS" sz="2200" dirty="0" smtClean="0"/>
          </a:p>
          <a:p>
            <a:r>
              <a:rPr lang="sr-Cyrl-RS" sz="2200" dirty="0" smtClean="0"/>
              <a:t>Велика</a:t>
            </a:r>
            <a:r>
              <a:rPr lang="sr-Latn-CS" sz="2200" dirty="0" smtClean="0"/>
              <a:t> </a:t>
            </a:r>
            <a:r>
              <a:rPr lang="sr-Cyrl-RS" sz="2200" dirty="0" smtClean="0"/>
              <a:t>разлика</a:t>
            </a:r>
            <a:r>
              <a:rPr lang="sr-Latn-CS" sz="2200" dirty="0" smtClean="0"/>
              <a:t> </a:t>
            </a:r>
            <a:r>
              <a:rPr lang="sr-Cyrl-RS" sz="2200" dirty="0" smtClean="0"/>
              <a:t>између</a:t>
            </a:r>
            <a:r>
              <a:rPr lang="sr-Latn-CS" sz="2200" dirty="0" smtClean="0"/>
              <a:t> </a:t>
            </a:r>
            <a:r>
              <a:rPr lang="sr-Cyrl-RS" sz="2200" dirty="0" smtClean="0"/>
              <a:t>здравственог</a:t>
            </a:r>
            <a:r>
              <a:rPr lang="sr-Latn-CS" sz="2200" dirty="0" smtClean="0"/>
              <a:t> </a:t>
            </a:r>
            <a:r>
              <a:rPr lang="sr-Cyrl-RS" sz="2200" dirty="0" smtClean="0"/>
              <a:t>стања</a:t>
            </a:r>
            <a:r>
              <a:rPr lang="sr-Latn-CS" sz="2200" dirty="0" smtClean="0"/>
              <a:t> </a:t>
            </a:r>
            <a:r>
              <a:rPr lang="sr-Cyrl-RS" sz="2200" dirty="0" smtClean="0"/>
              <a:t>становништва</a:t>
            </a:r>
            <a:r>
              <a:rPr lang="sr-Latn-CS" sz="2200" dirty="0" smtClean="0"/>
              <a:t> </a:t>
            </a:r>
            <a:r>
              <a:rPr lang="sr-Cyrl-RS" sz="2200" dirty="0" smtClean="0"/>
              <a:t>развијених</a:t>
            </a:r>
            <a:r>
              <a:rPr lang="sr-Latn-CS" sz="2200" dirty="0" smtClean="0"/>
              <a:t> </a:t>
            </a:r>
            <a:r>
              <a:rPr lang="sr-Cyrl-RS" sz="2200" dirty="0" smtClean="0"/>
              <a:t>и</a:t>
            </a:r>
            <a:r>
              <a:rPr lang="sr-Latn-CS" sz="2200" dirty="0" smtClean="0"/>
              <a:t> </a:t>
            </a:r>
            <a:r>
              <a:rPr lang="sr-Cyrl-RS" sz="2200" dirty="0" smtClean="0"/>
              <a:t>земаља</a:t>
            </a:r>
            <a:r>
              <a:rPr lang="sr-Latn-CS" sz="2200" dirty="0" smtClean="0"/>
              <a:t> </a:t>
            </a:r>
            <a:r>
              <a:rPr lang="sr-Cyrl-RS" sz="2200" dirty="0" smtClean="0"/>
              <a:t>у</a:t>
            </a:r>
            <a:r>
              <a:rPr lang="sr-Latn-CS" sz="2200" dirty="0" smtClean="0"/>
              <a:t> </a:t>
            </a:r>
            <a:r>
              <a:rPr lang="sr-Cyrl-RS" sz="2200" dirty="0" smtClean="0"/>
              <a:t>развоју</a:t>
            </a:r>
            <a:r>
              <a:rPr lang="sr-Latn-CS" sz="2200" dirty="0" smtClean="0"/>
              <a:t>, </a:t>
            </a:r>
            <a:r>
              <a:rPr lang="sr-Cyrl-RS" sz="2200" dirty="0" smtClean="0"/>
              <a:t>као</a:t>
            </a:r>
            <a:r>
              <a:rPr lang="sr-Latn-CS" sz="2200" dirty="0" smtClean="0"/>
              <a:t> </a:t>
            </a:r>
            <a:r>
              <a:rPr lang="sr-Cyrl-RS" sz="2200" dirty="0" smtClean="0"/>
              <a:t>и</a:t>
            </a:r>
            <a:r>
              <a:rPr lang="sr-Latn-CS" sz="2200" dirty="0" smtClean="0"/>
              <a:t> </a:t>
            </a:r>
            <a:r>
              <a:rPr lang="sr-Cyrl-RS" sz="2200" dirty="0" smtClean="0"/>
              <a:t>унутар</a:t>
            </a:r>
            <a:r>
              <a:rPr lang="sr-Latn-CS" sz="2200" dirty="0" smtClean="0"/>
              <a:t> </a:t>
            </a:r>
            <a:r>
              <a:rPr lang="sr-Cyrl-RS" sz="2200" dirty="0" smtClean="0"/>
              <a:t>земаља</a:t>
            </a:r>
            <a:r>
              <a:rPr lang="sr-Latn-CS" sz="2200" dirty="0" smtClean="0"/>
              <a:t> </a:t>
            </a:r>
            <a:r>
              <a:rPr lang="sr-Cyrl-RS" sz="2200" dirty="0" smtClean="0"/>
              <a:t>је</a:t>
            </a:r>
            <a:r>
              <a:rPr lang="sr-Latn-CS" sz="2200" dirty="0" smtClean="0"/>
              <a:t> </a:t>
            </a:r>
            <a:r>
              <a:rPr lang="sr-Cyrl-RS" sz="2200" dirty="0" smtClean="0"/>
              <a:t>неприхватљива</a:t>
            </a:r>
            <a:r>
              <a:rPr lang="sr-Latn-CS" sz="2200" dirty="0" smtClean="0"/>
              <a:t>.</a:t>
            </a:r>
            <a:endParaRPr lang="en-US" sz="2200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60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568952" cy="5112568"/>
          </a:xfrm>
        </p:spPr>
        <p:txBody>
          <a:bodyPr>
            <a:normAutofit/>
          </a:bodyPr>
          <a:lstStyle/>
          <a:p>
            <a:r>
              <a:rPr lang="fr-FR" sz="3200" dirty="0" err="1" smtClean="0">
                <a:latin typeface="Cambria" pitchFamily="18" charset="0"/>
              </a:rPr>
              <a:t>Дефиниција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здравствене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заштите</a:t>
            </a:r>
            <a:r>
              <a:rPr lang="fr-FR" sz="3200" dirty="0" smtClean="0">
                <a:latin typeface="Cambria" pitchFamily="18" charset="0"/>
              </a:rPr>
              <a:t> и </a:t>
            </a:r>
            <a:r>
              <a:rPr lang="fr-FR" sz="3200" dirty="0" err="1" smtClean="0">
                <a:latin typeface="Cambria" pitchFamily="18" charset="0"/>
              </a:rPr>
              <a:t>примарне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здравствене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заштите</a:t>
            </a:r>
            <a:r>
              <a:rPr lang="fr-FR" sz="3200" dirty="0" smtClean="0">
                <a:latin typeface="Cambria" pitchFamily="18" charset="0"/>
              </a:rPr>
              <a:t>. </a:t>
            </a:r>
            <a:endParaRPr lang="sr-Cyrl-RS" sz="3200" dirty="0" smtClean="0">
              <a:latin typeface="Cambria" pitchFamily="18" charset="0"/>
            </a:endParaRPr>
          </a:p>
          <a:p>
            <a:r>
              <a:rPr lang="fr-FR" sz="3200" dirty="0" err="1" smtClean="0">
                <a:latin typeface="Cambria" pitchFamily="18" charset="0"/>
              </a:rPr>
              <a:t>Декларација</a:t>
            </a:r>
            <a:r>
              <a:rPr lang="fr-FR" sz="3200" dirty="0" smtClean="0">
                <a:latin typeface="Cambria" pitchFamily="18" charset="0"/>
              </a:rPr>
              <a:t> о </a:t>
            </a:r>
            <a:r>
              <a:rPr lang="fr-FR" sz="3200" dirty="0" err="1" smtClean="0">
                <a:latin typeface="Cambria" pitchFamily="18" charset="0"/>
              </a:rPr>
              <a:t>примарној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здравственој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заштити</a:t>
            </a:r>
            <a:r>
              <a:rPr lang="fr-FR" sz="3200" dirty="0" smtClean="0">
                <a:latin typeface="Cambria" pitchFamily="18" charset="0"/>
              </a:rPr>
              <a:t>. </a:t>
            </a:r>
            <a:endParaRPr lang="sr-Cyrl-RS" sz="3200" dirty="0" smtClean="0">
              <a:latin typeface="Cambria" pitchFamily="18" charset="0"/>
            </a:endParaRPr>
          </a:p>
          <a:p>
            <a:r>
              <a:rPr lang="fr-FR" sz="3200" dirty="0" err="1" smtClean="0">
                <a:latin typeface="Cambria" pitchFamily="18" charset="0"/>
              </a:rPr>
              <a:t>Отава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повеља</a:t>
            </a:r>
            <a:r>
              <a:rPr lang="fr-FR" sz="3200" dirty="0" smtClean="0">
                <a:latin typeface="Cambria" pitchFamily="18" charset="0"/>
              </a:rPr>
              <a:t>! </a:t>
            </a:r>
            <a:endParaRPr lang="sr-Cyrl-RS" sz="3200" dirty="0" smtClean="0">
              <a:latin typeface="Cambria" pitchFamily="18" charset="0"/>
            </a:endParaRPr>
          </a:p>
          <a:p>
            <a:r>
              <a:rPr lang="fr-FR" sz="3200" dirty="0" err="1" smtClean="0">
                <a:latin typeface="Cambria" pitchFamily="18" charset="0"/>
              </a:rPr>
              <a:t>Примарна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здравствена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заштита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као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ниво</a:t>
            </a:r>
            <a:r>
              <a:rPr lang="fr-FR" sz="3200" dirty="0" smtClean="0">
                <a:latin typeface="Cambria" pitchFamily="18" charset="0"/>
              </a:rPr>
              <a:t>! </a:t>
            </a:r>
            <a:endParaRPr lang="sr-Cyrl-RS" sz="3200" dirty="0" smtClean="0">
              <a:latin typeface="Cambria" pitchFamily="18" charset="0"/>
            </a:endParaRPr>
          </a:p>
          <a:p>
            <a:r>
              <a:rPr lang="fr-FR" sz="3200" dirty="0" err="1" smtClean="0">
                <a:latin typeface="Cambria" pitchFamily="18" charset="0"/>
              </a:rPr>
              <a:t>Принципи</a:t>
            </a:r>
            <a:r>
              <a:rPr lang="fr-FR" sz="3200" dirty="0" smtClean="0">
                <a:latin typeface="Cambria" pitchFamily="18" charset="0"/>
              </a:rPr>
              <a:t> и </a:t>
            </a:r>
            <a:r>
              <a:rPr lang="fr-FR" sz="3200" dirty="0" err="1" smtClean="0">
                <a:latin typeface="Cambria" pitchFamily="18" charset="0"/>
              </a:rPr>
              <a:t>вредности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примарне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здравствене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заштите</a:t>
            </a:r>
            <a:r>
              <a:rPr lang="fr-FR" sz="3200" dirty="0" smtClean="0">
                <a:latin typeface="Cambria" pitchFamily="18" charset="0"/>
              </a:rPr>
              <a:t>. </a:t>
            </a:r>
            <a:endParaRPr lang="sr-Cyrl-RS" sz="3200" dirty="0" smtClean="0">
              <a:latin typeface="Cambria" pitchFamily="18" charset="0"/>
            </a:endParaRPr>
          </a:p>
          <a:p>
            <a:r>
              <a:rPr lang="fr-FR" sz="3200" dirty="0" err="1" smtClean="0">
                <a:latin typeface="Cambria" pitchFamily="18" charset="0"/>
              </a:rPr>
              <a:t>Примарна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здравствена</a:t>
            </a:r>
            <a:r>
              <a:rPr lang="fr-FR" sz="3200" dirty="0" smtClean="0">
                <a:latin typeface="Cambria" pitchFamily="18" charset="0"/>
              </a:rPr>
              <a:t> </a:t>
            </a:r>
            <a:r>
              <a:rPr lang="fr-FR" sz="3200" dirty="0" err="1" smtClean="0">
                <a:latin typeface="Cambria" pitchFamily="18" charset="0"/>
              </a:rPr>
              <a:t>заштита</a:t>
            </a:r>
            <a:r>
              <a:rPr lang="fr-FR" sz="3200" dirty="0" smtClean="0">
                <a:latin typeface="Cambria" pitchFamily="18" charset="0"/>
              </a:rPr>
              <a:t> у Србији.</a:t>
            </a:r>
            <a:endParaRPr lang="en-US" sz="32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62000"/>
          </a:xfrm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Међународна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конференција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о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примарној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заштити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700808"/>
            <a:ext cx="8748464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sr-Latn-RS" dirty="0" smtClean="0"/>
          </a:p>
          <a:p>
            <a:r>
              <a:rPr lang="sr-Cyrl-RS" sz="2400" dirty="0" smtClean="0">
                <a:latin typeface="+mn-lt"/>
              </a:rPr>
              <a:t>Унапређење 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заштита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здравља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је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најбитнија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подршка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економском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социјалном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развоју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доприноси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бољем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квалитету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живљења</a:t>
            </a:r>
            <a:r>
              <a:rPr lang="sr-Latn-CS" sz="2400" dirty="0" smtClean="0">
                <a:latin typeface="+mn-lt"/>
              </a:rPr>
              <a:t>.</a:t>
            </a:r>
            <a:endParaRPr lang="sr-Cyrl-RS" sz="2400" dirty="0" smtClean="0">
              <a:latin typeface="+mn-lt"/>
            </a:endParaRPr>
          </a:p>
          <a:p>
            <a:pPr>
              <a:buNone/>
            </a:pPr>
            <a:endParaRPr lang="sr-Cyrl-RS" sz="2400" dirty="0" smtClean="0">
              <a:latin typeface="+mn-lt"/>
            </a:endParaRPr>
          </a:p>
          <a:p>
            <a:r>
              <a:rPr lang="sr-Cyrl-RS" sz="2400" dirty="0" smtClean="0">
                <a:latin typeface="+mn-lt"/>
              </a:rPr>
              <a:t>Сви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људи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имају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право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дужност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да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учествују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појединачно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колективно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у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планирању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и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остваривању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сопствене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здравствене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заштите</a:t>
            </a:r>
          </a:p>
          <a:p>
            <a:pPr>
              <a:buNone/>
            </a:pPr>
            <a:endParaRPr lang="sr-Cyrl-RS" sz="2400" dirty="0" smtClean="0">
              <a:latin typeface="+mn-lt"/>
            </a:endParaRPr>
          </a:p>
          <a:p>
            <a:r>
              <a:rPr lang="sr-Cyrl-RS" sz="2400" dirty="0" smtClean="0">
                <a:latin typeface="+mn-lt"/>
              </a:rPr>
              <a:t>Владе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су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одговорне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за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здравље</a:t>
            </a:r>
            <a:r>
              <a:rPr lang="sr-Latn-CS" sz="2400" dirty="0" smtClean="0">
                <a:latin typeface="+mn-lt"/>
              </a:rPr>
              <a:t> </a:t>
            </a:r>
            <a:r>
              <a:rPr lang="sr-Cyrl-RS" sz="2400" dirty="0" smtClean="0">
                <a:latin typeface="+mn-lt"/>
              </a:rPr>
              <a:t>становништва, треба да </a:t>
            </a:r>
            <a:r>
              <a:rPr lang="sr-Latn-CS" sz="2400" dirty="0" smtClean="0"/>
              <a:t>  </a:t>
            </a:r>
            <a:r>
              <a:rPr lang="sr-Cyrl-RS" sz="2400" dirty="0" smtClean="0"/>
              <a:t>формулишу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националну</a:t>
            </a:r>
            <a:r>
              <a:rPr lang="sr-Latn-CS" sz="2400" dirty="0" smtClean="0"/>
              <a:t> </a:t>
            </a:r>
            <a:r>
              <a:rPr lang="sr-Cyrl-RS" sz="2400" dirty="0" smtClean="0"/>
              <a:t>политику</a:t>
            </a:r>
            <a:r>
              <a:rPr lang="sr-Latn-CS" sz="2400" dirty="0" smtClean="0"/>
              <a:t>, </a:t>
            </a:r>
            <a:r>
              <a:rPr lang="sr-Cyrl-RS" sz="2400" dirty="0" smtClean="0"/>
              <a:t>стратегију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планове</a:t>
            </a:r>
            <a:r>
              <a:rPr lang="sr-Latn-CS" sz="2400" dirty="0" smtClean="0"/>
              <a:t> </a:t>
            </a:r>
            <a:r>
              <a:rPr lang="sr-Cyrl-RS" sz="2400" dirty="0" smtClean="0"/>
              <a:t>активности</a:t>
            </a:r>
            <a:r>
              <a:rPr lang="sr-Latn-CS" sz="2400" dirty="0" smtClean="0"/>
              <a:t>, </a:t>
            </a:r>
            <a:r>
              <a:rPr lang="sr-Cyrl-RS" sz="2400" dirty="0" smtClean="0"/>
              <a:t>да</a:t>
            </a:r>
            <a:r>
              <a:rPr lang="sr-Latn-CS" sz="2400" dirty="0" smtClean="0"/>
              <a:t> </a:t>
            </a:r>
            <a:r>
              <a:rPr lang="sr-Cyrl-RS" sz="2400" dirty="0" smtClean="0"/>
              <a:t>успоставе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подрже</a:t>
            </a:r>
            <a:r>
              <a:rPr lang="sr-Latn-CS" sz="2400" dirty="0" smtClean="0"/>
              <a:t> </a:t>
            </a:r>
            <a:r>
              <a:rPr lang="sr-Cyrl-RS" sz="2400" dirty="0" smtClean="0"/>
              <a:t>ПЗЗ</a:t>
            </a:r>
            <a:r>
              <a:rPr lang="sr-Latn-CS" sz="2400" dirty="0" smtClean="0"/>
              <a:t>, </a:t>
            </a:r>
            <a:r>
              <a:rPr lang="sr-Cyrl-RS" sz="2400" dirty="0" smtClean="0"/>
              <a:t>као</a:t>
            </a:r>
            <a:r>
              <a:rPr lang="sr-Latn-CS" sz="2400" dirty="0" smtClean="0"/>
              <a:t> </a:t>
            </a:r>
            <a:r>
              <a:rPr lang="sr-Cyrl-RS" sz="2400" dirty="0" smtClean="0"/>
              <a:t>део</a:t>
            </a:r>
            <a:r>
              <a:rPr lang="sr-Latn-CS" sz="2400" dirty="0" smtClean="0"/>
              <a:t> </a:t>
            </a:r>
            <a:r>
              <a:rPr lang="sr-Cyrl-RS" sz="2400" dirty="0" smtClean="0"/>
              <a:t>укупног</a:t>
            </a:r>
            <a:r>
              <a:rPr lang="sr-Latn-CS" sz="2400" dirty="0" smtClean="0"/>
              <a:t> </a:t>
            </a:r>
            <a:r>
              <a:rPr lang="sr-Cyrl-RS" sz="2400" dirty="0" smtClean="0"/>
              <a:t>система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националне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заштите</a:t>
            </a:r>
            <a:r>
              <a:rPr lang="sr-Latn-CS" sz="2400" dirty="0" smtClean="0"/>
              <a:t>.</a:t>
            </a:r>
            <a:endParaRPr lang="sr-Cyrl-RS" sz="2400" dirty="0" smtClean="0">
              <a:latin typeface="+mn-lt"/>
            </a:endParaRPr>
          </a:p>
          <a:p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endParaRPr lang="sr-Cyrl-RS" dirty="0" smtClean="0"/>
          </a:p>
          <a:p>
            <a:endParaRPr lang="sr-Latn-RS" dirty="0" smtClean="0"/>
          </a:p>
          <a:p>
            <a:pPr>
              <a:buSzPct val="85000"/>
              <a:buNone/>
              <a:defRPr/>
            </a:pPr>
            <a:endParaRPr lang="sr-Latn-CS" sz="2400" dirty="0" smtClean="0"/>
          </a:p>
          <a:p>
            <a:pPr>
              <a:buSzPct val="85000"/>
              <a:buNone/>
              <a:defRPr/>
            </a:pPr>
            <a:endParaRPr lang="sr-Latn-C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95921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933872"/>
            <a:ext cx="9144000" cy="5924128"/>
          </a:xfrm>
        </p:spPr>
        <p:txBody>
          <a:bodyPr/>
          <a:lstStyle/>
          <a:p>
            <a:pPr algn="ctr">
              <a:lnSpc>
                <a:spcPct val="90000"/>
              </a:lnSpc>
              <a:buClr>
                <a:srgbClr val="FFFF00"/>
              </a:buClr>
              <a:buSzPct val="80000"/>
              <a:buNone/>
            </a:pPr>
            <a:r>
              <a:rPr lang="sr-Cyrl-RS" dirty="0" smtClean="0"/>
              <a:t> </a:t>
            </a:r>
            <a:r>
              <a:rPr lang="sr-Cyrl-RS" sz="3200" b="1" dirty="0" smtClean="0"/>
              <a:t>Међународна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конференција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о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примарној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здравственој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заштити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SzPct val="80000"/>
              <a:buFont typeface="Wingdings" pitchFamily="2" charset="2"/>
              <a:buChar char="Ø"/>
            </a:pPr>
            <a:endParaRPr lang="sr-Cyrl-RS" sz="2800" dirty="0" smtClean="0">
              <a:effectLst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SzPct val="80000"/>
              <a:buFont typeface="Wingdings" pitchFamily="2" charset="2"/>
              <a:buChar char="Ø"/>
            </a:pPr>
            <a:endParaRPr lang="sr-Cyrl-RS" sz="2400" dirty="0" smtClean="0"/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SzPct val="80000"/>
              <a:buNone/>
            </a:pPr>
            <a:r>
              <a:rPr lang="sr-Cyrl-RS" sz="2400" b="1" dirty="0" smtClean="0"/>
              <a:t>    Примарна здравствена заштита је е</a:t>
            </a:r>
            <a:r>
              <a:rPr lang="sr-Cyrl-RS" sz="2400" b="1" dirty="0" smtClean="0">
                <a:effectLst/>
              </a:rPr>
              <a:t>сенцијална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здравствена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заштита</a:t>
            </a:r>
            <a:r>
              <a:rPr lang="en-US" sz="2400" b="1" dirty="0" smtClean="0">
                <a:effectLst/>
              </a:rPr>
              <a:t>, </a:t>
            </a:r>
            <a:r>
              <a:rPr lang="sr-Cyrl-RS" sz="2400" b="1" dirty="0" smtClean="0">
                <a:effectLst/>
              </a:rPr>
              <a:t>заснована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на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практичним</a:t>
            </a:r>
            <a:r>
              <a:rPr lang="en-US" sz="2400" b="1" dirty="0" smtClean="0">
                <a:effectLst/>
              </a:rPr>
              <a:t>,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научно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исправним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и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друштвено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прихватљивим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методама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и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технологији</a:t>
            </a:r>
            <a:r>
              <a:rPr lang="en-US" sz="2400" b="1" dirty="0" smtClean="0">
                <a:effectLst/>
              </a:rPr>
              <a:t>, </a:t>
            </a:r>
            <a:r>
              <a:rPr lang="sr-Cyrl-RS" sz="2400" b="1" dirty="0" smtClean="0">
                <a:effectLst/>
              </a:rPr>
              <a:t>опште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приступачна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појединцима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и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породицама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у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заједници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уз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њихово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пуно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учешће</a:t>
            </a:r>
            <a:r>
              <a:rPr lang="en-US" sz="2400" b="1" dirty="0" smtClean="0">
                <a:effectLst/>
              </a:rPr>
              <a:t>, </a:t>
            </a:r>
            <a:r>
              <a:rPr lang="sr-Cyrl-RS" sz="2400" b="1" dirty="0" smtClean="0">
                <a:effectLst/>
              </a:rPr>
              <a:t>по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цени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коју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та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заједница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и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земља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могу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да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поднесу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у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свакој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фази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њиховог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развоја</a:t>
            </a:r>
            <a:r>
              <a:rPr lang="en-US" sz="2400" b="1" dirty="0" smtClean="0">
                <a:effectLst/>
              </a:rPr>
              <a:t>, </a:t>
            </a:r>
            <a:r>
              <a:rPr lang="sr-Cyrl-RS" sz="2400" b="1" dirty="0" smtClean="0">
                <a:effectLst/>
              </a:rPr>
              <a:t>у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духу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ослањања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на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сопствене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могућности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и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самоодлучивање</a:t>
            </a:r>
            <a:r>
              <a:rPr lang="en-US" sz="2400" dirty="0" smtClean="0">
                <a:effectLst/>
              </a:rPr>
              <a:t>. </a:t>
            </a:r>
            <a:endParaRPr lang="sr-Latn-CS" sz="2400" dirty="0" smtClean="0">
              <a:effectLst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2400" dirty="0" smtClean="0">
                <a:effectLst/>
              </a:rPr>
              <a:t> 	</a:t>
            </a:r>
          </a:p>
        </p:txBody>
      </p:sp>
    </p:spTree>
    <p:extLst>
      <p:ext uri="{BB962C8B-B14F-4D97-AF65-F5344CB8AC3E}">
        <p14:creationId xmlns="" xmlns:p14="http://schemas.microsoft.com/office/powerpoint/2010/main" val="346608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1143000"/>
          </a:xfrm>
        </p:spPr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Примарна здравствена заштита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916832"/>
            <a:ext cx="8892480" cy="4572000"/>
          </a:xfrm>
        </p:spPr>
        <p:txBody>
          <a:bodyPr/>
          <a:lstStyle/>
          <a:p>
            <a:pPr lvl="0">
              <a:buNone/>
            </a:pPr>
            <a:r>
              <a:rPr lang="sr-Cyrl-RS" sz="2400" dirty="0" smtClean="0"/>
              <a:t>	Примарна здравствена заштита</a:t>
            </a:r>
            <a:r>
              <a:rPr lang="en-US" sz="2400" dirty="0" smtClean="0"/>
              <a:t> </a:t>
            </a:r>
            <a:r>
              <a:rPr lang="ru-RU" sz="2400" dirty="0" smtClean="0"/>
              <a:t>је оријентисана</a:t>
            </a:r>
            <a:r>
              <a:rPr lang="sr-Cyrl-RS" sz="2400" dirty="0" smtClean="0"/>
              <a:t> на</a:t>
            </a:r>
            <a:r>
              <a:rPr lang="en-US" sz="2400" dirty="0" smtClean="0"/>
              <a:t> </a:t>
            </a:r>
            <a:r>
              <a:rPr lang="ru-RU" sz="2400" dirty="0" smtClean="0"/>
              <a:t>заштиту и унапре</a:t>
            </a:r>
            <a:r>
              <a:rPr lang="sr-Cyrl-RS" sz="2400" dirty="0" smtClean="0"/>
              <a:t>ђ</a:t>
            </a:r>
            <a:r>
              <a:rPr lang="ru-RU" sz="2400" dirty="0" smtClean="0"/>
              <a:t>ење здравља целокупног становништва</a:t>
            </a:r>
            <a:r>
              <a:rPr lang="en-US" sz="2400" dirty="0" smtClean="0"/>
              <a:t> </a:t>
            </a:r>
            <a:r>
              <a:rPr lang="sr-Cyrl-RS" sz="2400" dirty="0" smtClean="0"/>
              <a:t>и </a:t>
            </a:r>
            <a:r>
              <a:rPr lang="en-US" sz="2400" dirty="0" err="1" smtClean="0"/>
              <a:t>решава</a:t>
            </a:r>
            <a:r>
              <a:rPr lang="en-US" sz="2400" dirty="0" smtClean="0"/>
              <a:t> </a:t>
            </a:r>
            <a:r>
              <a:rPr lang="en-US" sz="2400" dirty="0" err="1" smtClean="0"/>
              <a:t>кључне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проблеме</a:t>
            </a:r>
            <a:r>
              <a:rPr lang="en-US" sz="2400" dirty="0" smtClean="0"/>
              <a:t> </a:t>
            </a:r>
            <a:r>
              <a:rPr lang="en-US" sz="2400" dirty="0" err="1" smtClean="0"/>
              <a:t>свих</a:t>
            </a:r>
            <a:r>
              <a:rPr lang="en-US" sz="2400" dirty="0" smtClean="0"/>
              <a:t> </a:t>
            </a:r>
            <a:r>
              <a:rPr lang="en-US" sz="2400" dirty="0" err="1" smtClean="0"/>
              <a:t>земаља</a:t>
            </a:r>
            <a:r>
              <a:rPr lang="en-US" sz="2400" dirty="0" smtClean="0"/>
              <a:t> </a:t>
            </a:r>
            <a:r>
              <a:rPr lang="en-US" sz="2400" dirty="0" err="1" smtClean="0"/>
              <a:t>без</a:t>
            </a:r>
            <a:r>
              <a:rPr lang="en-US" sz="2400" dirty="0" smtClean="0"/>
              <a:t> </a:t>
            </a:r>
            <a:r>
              <a:rPr lang="en-US" sz="2400" dirty="0" err="1" smtClean="0"/>
              <a:t>обзира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развијеност</a:t>
            </a:r>
            <a:r>
              <a:rPr lang="en-US" sz="2400" dirty="0" smtClean="0"/>
              <a:t>. </a:t>
            </a:r>
            <a:endParaRPr lang="sr-Cyrl-RS" sz="2400" dirty="0" smtClean="0"/>
          </a:p>
          <a:p>
            <a:pPr lvl="0">
              <a:buNone/>
            </a:pPr>
            <a:r>
              <a:rPr lang="sr-Cyrl-RS" sz="2400" dirty="0" smtClean="0"/>
              <a:t>	На нивоу примарне здравствене заштите решава се</a:t>
            </a:r>
            <a:r>
              <a:rPr lang="en-US" sz="2400" dirty="0" smtClean="0"/>
              <a:t> </a:t>
            </a:r>
            <a:r>
              <a:rPr lang="sr-Cyrl-RS" sz="2400" dirty="0" smtClean="0"/>
              <a:t>преко 80% здравствених потреба становништва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 descr="C:\Users\Mirjana Petrovic\Desktop\zdravstvena-zastita-300x2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077072"/>
            <a:ext cx="3153192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Међународна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конференција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о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примарној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заштити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700808"/>
            <a:ext cx="8964488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sr-Latn-RS" dirty="0" smtClean="0"/>
          </a:p>
          <a:p>
            <a:pPr lvl="0">
              <a:lnSpc>
                <a:spcPct val="90000"/>
              </a:lnSpc>
              <a:buClr>
                <a:srgbClr val="FFFF00"/>
              </a:buClr>
              <a:buSzPct val="80000"/>
              <a:buFont typeface="Wingdings" pitchFamily="2" charset="2"/>
              <a:buChar char="ü"/>
            </a:pPr>
            <a:r>
              <a:rPr lang="sr-Cyrl-RS" sz="2400" dirty="0" smtClean="0"/>
              <a:t>Први</a:t>
            </a:r>
            <a:r>
              <a:rPr lang="en-US" sz="2400" dirty="0" smtClean="0"/>
              <a:t> </a:t>
            </a:r>
            <a:r>
              <a:rPr lang="sr-Cyrl-RS" sz="2400" dirty="0" smtClean="0"/>
              <a:t>професионални </a:t>
            </a:r>
            <a:r>
              <a:rPr lang="sr-Latn-CS" sz="2400" dirty="0" smtClean="0"/>
              <a:t> </a:t>
            </a:r>
            <a:r>
              <a:rPr lang="sr-Cyrl-RS" sz="2400" dirty="0" smtClean="0"/>
              <a:t>контакт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појединца</a:t>
            </a:r>
            <a:r>
              <a:rPr lang="en-US" sz="2400" dirty="0" smtClean="0"/>
              <a:t>, </a:t>
            </a:r>
            <a:r>
              <a:rPr lang="sr-Cyrl-RS" sz="2400" dirty="0" smtClean="0"/>
              <a:t>породице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заједнице</a:t>
            </a:r>
            <a:r>
              <a:rPr lang="en-US" sz="2400" dirty="0" smtClean="0"/>
              <a:t> </a:t>
            </a:r>
            <a:r>
              <a:rPr lang="sr-Cyrl-RS" sz="2400" dirty="0" smtClean="0"/>
              <a:t>са</a:t>
            </a:r>
            <a:r>
              <a:rPr lang="en-US" sz="2400" dirty="0" smtClean="0"/>
              <a:t> 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системом</a:t>
            </a:r>
            <a:r>
              <a:rPr lang="en-US" sz="2400" dirty="0" smtClean="0"/>
              <a:t> </a:t>
            </a:r>
            <a:r>
              <a:rPr lang="sr-Cyrl-RS" sz="2400" dirty="0" smtClean="0"/>
              <a:t> и представља </a:t>
            </a:r>
            <a:r>
              <a:rPr lang="sr-Cyrl-CS" sz="2400" dirty="0" smtClean="0"/>
              <a:t>активан однос између корисника и даваоца услуга.</a:t>
            </a:r>
            <a:endParaRPr lang="en-US" sz="2400" dirty="0" smtClean="0"/>
          </a:p>
          <a:p>
            <a:pPr>
              <a:lnSpc>
                <a:spcPct val="90000"/>
              </a:lnSpc>
              <a:buClr>
                <a:srgbClr val="FFFF00"/>
              </a:buClr>
              <a:buSzPct val="80000"/>
              <a:buFont typeface="Wingdings" pitchFamily="2" charset="2"/>
              <a:buChar char="Ø"/>
            </a:pPr>
            <a:endParaRPr lang="sr-Latn-CS" sz="2400" dirty="0" smtClean="0"/>
          </a:p>
          <a:p>
            <a:pPr>
              <a:lnSpc>
                <a:spcPct val="90000"/>
              </a:lnSpc>
              <a:buClr>
                <a:srgbClr val="FFFF00"/>
              </a:buClr>
              <a:buSzPct val="80000"/>
              <a:buFont typeface="Wingdings" pitchFamily="2" charset="2"/>
              <a:buChar char="ü"/>
            </a:pPr>
            <a:r>
              <a:rPr lang="sr-Cyrl-RS" sz="2400" dirty="0" smtClean="0"/>
              <a:t>Основ</a:t>
            </a:r>
            <a:r>
              <a:rPr lang="sr-Latn-CS" sz="2400" dirty="0" smtClean="0"/>
              <a:t> </a:t>
            </a:r>
            <a:r>
              <a:rPr lang="sr-Cyrl-RS" sz="2400" dirty="0" smtClean="0"/>
              <a:t>целокупног</a:t>
            </a:r>
            <a:r>
              <a:rPr lang="sr-Latn-CS" sz="2400" dirty="0" smtClean="0"/>
              <a:t> </a:t>
            </a:r>
            <a:r>
              <a:rPr lang="sr-Cyrl-RS" sz="2400" dirty="0" smtClean="0"/>
              <a:t>система</a:t>
            </a:r>
            <a:r>
              <a:rPr lang="en-US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en-US" sz="2400" dirty="0" smtClean="0"/>
              <a:t> </a:t>
            </a:r>
            <a:r>
              <a:rPr lang="sr-Cyrl-RS" sz="2400" dirty="0" smtClean="0"/>
              <a:t>заштите</a:t>
            </a:r>
            <a:r>
              <a:rPr lang="en-US" sz="2400" dirty="0" smtClean="0"/>
              <a:t>, </a:t>
            </a:r>
            <a:r>
              <a:rPr lang="sr-Cyrl-RS" sz="2400" dirty="0" smtClean="0"/>
              <a:t>решава</a:t>
            </a:r>
            <a:r>
              <a:rPr lang="en-US" sz="2400" dirty="0" smtClean="0"/>
              <a:t> </a:t>
            </a:r>
            <a:r>
              <a:rPr lang="sr-Cyrl-RS" sz="2400" dirty="0" smtClean="0"/>
              <a:t>највећи</a:t>
            </a:r>
            <a:r>
              <a:rPr lang="en-US" sz="2400" dirty="0" smtClean="0"/>
              <a:t> </a:t>
            </a:r>
            <a:r>
              <a:rPr lang="sr-Cyrl-RS" sz="2400" dirty="0" smtClean="0"/>
              <a:t>део</a:t>
            </a:r>
            <a:r>
              <a:rPr lang="en-US" sz="2400" dirty="0" smtClean="0"/>
              <a:t> </a:t>
            </a:r>
            <a:r>
              <a:rPr lang="sr-Cyrl-RS" sz="2400" dirty="0" smtClean="0"/>
              <a:t>здравствених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проблема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здравствених</a:t>
            </a:r>
            <a:r>
              <a:rPr lang="en-US" sz="2400" dirty="0" smtClean="0"/>
              <a:t> </a:t>
            </a:r>
            <a:r>
              <a:rPr lang="sr-Cyrl-RS" sz="2400" dirty="0" smtClean="0"/>
              <a:t>потреба</a:t>
            </a:r>
            <a:r>
              <a:rPr lang="en-US" sz="2400" dirty="0" smtClean="0"/>
              <a:t>  </a:t>
            </a:r>
            <a:r>
              <a:rPr lang="sr-Cyrl-RS" sz="2400" dirty="0" smtClean="0"/>
              <a:t>путем промоција</a:t>
            </a:r>
            <a:r>
              <a:rPr lang="en-US" sz="2400" dirty="0" smtClean="0"/>
              <a:t> </a:t>
            </a:r>
            <a:r>
              <a:rPr lang="sr-Cyrl-RS" sz="2400" dirty="0" smtClean="0"/>
              <a:t>здравља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превенција</a:t>
            </a:r>
            <a:r>
              <a:rPr lang="sr-Latn-C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en-US" sz="2400" dirty="0" smtClean="0"/>
              <a:t>, </a:t>
            </a:r>
            <a:r>
              <a:rPr lang="sr-Cyrl-RS" sz="2400" dirty="0" smtClean="0"/>
              <a:t>рано</a:t>
            </a:r>
            <a:r>
              <a:rPr lang="en-US" sz="2400" dirty="0" smtClean="0"/>
              <a:t> </a:t>
            </a:r>
            <a:r>
              <a:rPr lang="sr-Cyrl-RS" sz="2400" dirty="0" smtClean="0"/>
              <a:t>откривање</a:t>
            </a:r>
            <a:r>
              <a:rPr lang="en-U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en-US" sz="2400" dirty="0" smtClean="0"/>
              <a:t> </a:t>
            </a:r>
            <a:r>
              <a:rPr lang="sr-Cyrl-RS" sz="2400" dirty="0" smtClean="0"/>
              <a:t>благовремени</a:t>
            </a:r>
            <a:r>
              <a:rPr lang="sr-Latn-CS" sz="2400" dirty="0" smtClean="0"/>
              <a:t> </a:t>
            </a:r>
            <a:r>
              <a:rPr lang="sr-Cyrl-RS" sz="2400" dirty="0" smtClean="0"/>
              <a:t>третман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рехабилитација.</a:t>
            </a:r>
          </a:p>
          <a:p>
            <a:pPr>
              <a:lnSpc>
                <a:spcPct val="90000"/>
              </a:lnSpc>
              <a:buClr>
                <a:srgbClr val="FFFF00"/>
              </a:buClr>
              <a:buSzPct val="80000"/>
              <a:buFont typeface="Wingdings" pitchFamily="2" charset="2"/>
              <a:buChar char="Ø"/>
            </a:pPr>
            <a:endParaRPr lang="sr-Cyrl-RS" sz="2400" dirty="0" smtClean="0"/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Намењена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је</a:t>
            </a:r>
            <a:r>
              <a:rPr lang="sr-Latn-CS" sz="2400" dirty="0" smtClean="0"/>
              <a:t> </a:t>
            </a:r>
            <a:r>
              <a:rPr lang="sr-Cyrl-RS" sz="2400" dirty="0" smtClean="0"/>
              <a:t>решавању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најважнијих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проблема</a:t>
            </a:r>
            <a:r>
              <a:rPr lang="sr-Latn-CS" sz="2400" dirty="0" smtClean="0"/>
              <a:t> </a:t>
            </a:r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заједници</a:t>
            </a:r>
            <a:r>
              <a:rPr lang="sr-Latn-CS" sz="2400" dirty="0" smtClean="0"/>
              <a:t>, </a:t>
            </a:r>
            <a:r>
              <a:rPr lang="sr-Cyrl-RS" sz="2400" dirty="0" smtClean="0"/>
              <a:t>обезбеђујући</a:t>
            </a:r>
            <a:r>
              <a:rPr lang="sr-Latn-CS" sz="2400" dirty="0" smtClean="0"/>
              <a:t> </a:t>
            </a:r>
            <a:r>
              <a:rPr lang="sr-Cyrl-RS" sz="2400" dirty="0" smtClean="0"/>
              <a:t>одговарајуће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промотивне</a:t>
            </a:r>
            <a:r>
              <a:rPr lang="sr-Latn-CS" sz="2400" dirty="0" smtClean="0"/>
              <a:t>, </a:t>
            </a:r>
            <a:r>
              <a:rPr lang="sr-Cyrl-RS" sz="2400" dirty="0" smtClean="0"/>
              <a:t>превентивне</a:t>
            </a:r>
            <a:r>
              <a:rPr lang="sr-Latn-CS" sz="2400" dirty="0" smtClean="0"/>
              <a:t>, </a:t>
            </a:r>
            <a:r>
              <a:rPr lang="sr-Cyrl-RS" sz="2400" dirty="0" smtClean="0"/>
              <a:t>куративне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рехабилитационе</a:t>
            </a:r>
            <a:r>
              <a:rPr lang="sr-Latn-CS" sz="2400" dirty="0" smtClean="0"/>
              <a:t> </a:t>
            </a:r>
            <a:r>
              <a:rPr lang="sr-Cyrl-RS" sz="2400" dirty="0" smtClean="0"/>
              <a:t>службе.</a:t>
            </a:r>
            <a:endParaRPr lang="en-US" sz="2400" dirty="0" smtClean="0"/>
          </a:p>
          <a:p>
            <a:endParaRPr lang="en-US" sz="2400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026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762000"/>
          </a:xfrm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Међународна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конференција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о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примарној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здравственој</a:t>
            </a:r>
            <a:r>
              <a:rPr lang="sr-Latn-C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заштити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844824"/>
            <a:ext cx="864096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sr-Latn-RS" dirty="0" smtClean="0"/>
          </a:p>
          <a:p>
            <a:r>
              <a:rPr lang="sr-Cyrl-RS" sz="2400" dirty="0" smtClean="0"/>
              <a:t>Промовише</a:t>
            </a:r>
            <a:r>
              <a:rPr lang="sr-Latn-CS" sz="2400" dirty="0" smtClean="0"/>
              <a:t> </a:t>
            </a:r>
            <a:r>
              <a:rPr lang="sr-Cyrl-RS" sz="2400" dirty="0" smtClean="0"/>
              <a:t>самоодлучивање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заједнице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појединаца</a:t>
            </a:r>
            <a:r>
              <a:rPr lang="sr-Latn-CS" sz="2400" dirty="0" smtClean="0"/>
              <a:t>, </a:t>
            </a:r>
            <a:r>
              <a:rPr lang="sr-Cyrl-RS" sz="2400" dirty="0" smtClean="0"/>
              <a:t>партиципацију</a:t>
            </a:r>
            <a:r>
              <a:rPr lang="sr-Latn-CS" sz="2400" dirty="0" smtClean="0"/>
              <a:t> </a:t>
            </a:r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планирању</a:t>
            </a:r>
            <a:r>
              <a:rPr lang="sr-Latn-CS" sz="2400" dirty="0" smtClean="0"/>
              <a:t>, </a:t>
            </a:r>
            <a:r>
              <a:rPr lang="sr-Cyrl-RS" sz="2400" dirty="0" smtClean="0"/>
              <a:t>организацији</a:t>
            </a:r>
            <a:r>
              <a:rPr lang="sr-Latn-CS" sz="2400" dirty="0" smtClean="0"/>
              <a:t>, </a:t>
            </a:r>
            <a:r>
              <a:rPr lang="sr-Cyrl-RS" sz="2400" dirty="0" smtClean="0"/>
              <a:t>остваривању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контроли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примарне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заштите</a:t>
            </a:r>
            <a:r>
              <a:rPr lang="sr-Latn-CS" sz="2400" dirty="0" smtClean="0"/>
              <a:t>, </a:t>
            </a:r>
            <a:r>
              <a:rPr lang="sr-Cyrl-RS" sz="2400" dirty="0" smtClean="0"/>
              <a:t> да</a:t>
            </a:r>
            <a:r>
              <a:rPr lang="sr-Latn-CS" sz="2400" dirty="0" smtClean="0"/>
              <a:t> </a:t>
            </a:r>
            <a:r>
              <a:rPr lang="sr-Cyrl-RS" sz="2400" dirty="0" smtClean="0"/>
              <a:t>би</a:t>
            </a:r>
            <a:r>
              <a:rPr lang="sr-Latn-CS" sz="2400" dirty="0" smtClean="0"/>
              <a:t> </a:t>
            </a:r>
            <a:r>
              <a:rPr lang="sr-Cyrl-RS" sz="2400" dirty="0" smtClean="0"/>
              <a:t>се</a:t>
            </a:r>
            <a:r>
              <a:rPr lang="sr-Latn-CS" sz="2400" dirty="0" smtClean="0"/>
              <a:t> </a:t>
            </a:r>
            <a:r>
              <a:rPr lang="sr-Cyrl-RS" sz="2400" dirty="0" smtClean="0"/>
              <a:t>добила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највећа</a:t>
            </a:r>
            <a:r>
              <a:rPr lang="sr-Latn-CS" sz="2400" dirty="0" smtClean="0"/>
              <a:t> </a:t>
            </a:r>
            <a:r>
              <a:rPr lang="sr-Cyrl-RS" sz="2400" dirty="0" smtClean="0"/>
              <a:t>корист</a:t>
            </a:r>
            <a:r>
              <a:rPr lang="sr-Latn-CS" sz="2400" dirty="0" smtClean="0"/>
              <a:t> </a:t>
            </a:r>
            <a:r>
              <a:rPr lang="sr-Cyrl-RS" sz="2400" dirty="0" smtClean="0"/>
              <a:t>од</a:t>
            </a:r>
            <a:r>
              <a:rPr lang="sr-Latn-CS" sz="2400" dirty="0" smtClean="0"/>
              <a:t> </a:t>
            </a:r>
            <a:r>
              <a:rPr lang="sr-Cyrl-RS" sz="2400" dirty="0" smtClean="0"/>
              <a:t>расположивих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локалних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националних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средстава.</a:t>
            </a:r>
          </a:p>
          <a:p>
            <a:endParaRPr lang="sr-Cyrl-RS" sz="2400" dirty="0" smtClean="0"/>
          </a:p>
          <a:p>
            <a:r>
              <a:rPr lang="sr-Cyrl-RS" sz="2400" dirty="0" smtClean="0"/>
              <a:t>Тимски дух, мултисекторска сарадња!</a:t>
            </a:r>
          </a:p>
          <a:p>
            <a:endParaRPr lang="sr-Cyrl-RS" sz="2400" dirty="0" smtClean="0"/>
          </a:p>
          <a:p>
            <a:endParaRPr lang="sr-Cyrl-RS" sz="2400" dirty="0" smtClean="0"/>
          </a:p>
          <a:p>
            <a:r>
              <a:rPr lang="sr-Cyrl-RS" sz="2400" dirty="0" smtClean="0"/>
              <a:t>Национална и интернационална сарадња!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308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8496944" cy="6126163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None/>
              <a:defRPr/>
            </a:pPr>
            <a:r>
              <a:rPr lang="sr-Cyrl-RS" sz="3500" b="1" dirty="0" smtClean="0"/>
              <a:t>Међународна конференција о примарној здравственој заштити  </a:t>
            </a:r>
          </a:p>
          <a:p>
            <a:pPr eaLnBrk="1" hangingPunct="1">
              <a:buNone/>
              <a:defRPr/>
            </a:pPr>
            <a:endParaRPr lang="sr-Cyrl-RS" sz="2400" b="1" dirty="0" smtClean="0"/>
          </a:p>
          <a:p>
            <a:pPr algn="ctr" eaLnBrk="1" hangingPunct="1">
              <a:buNone/>
              <a:defRPr/>
            </a:pPr>
            <a:r>
              <a:rPr lang="sr-Cyrl-RS" sz="2400" b="1" dirty="0" smtClean="0"/>
              <a:t>УКЉУЧУЈЕ НАЈМАЊЕ!</a:t>
            </a:r>
          </a:p>
          <a:p>
            <a:pPr eaLnBrk="1" hangingPunct="1">
              <a:buNone/>
              <a:defRPr/>
            </a:pPr>
            <a:endParaRPr lang="sr-Cyrl-RS" sz="2400" b="1" dirty="0" smtClean="0"/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/>
              <a:t>Едукацију</a:t>
            </a:r>
            <a:r>
              <a:rPr lang="sr-Latn-CS" sz="2400" dirty="0" smtClean="0"/>
              <a:t> </a:t>
            </a:r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односу</a:t>
            </a:r>
            <a:r>
              <a:rPr lang="sr-Latn-CS" sz="2400" dirty="0" smtClean="0"/>
              <a:t> </a:t>
            </a:r>
            <a:r>
              <a:rPr lang="sr-Cyrl-RS" sz="2400" dirty="0" smtClean="0"/>
              <a:t>на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преовлађајуће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проблеме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методе</a:t>
            </a:r>
            <a:r>
              <a:rPr lang="sr-Latn-CS" sz="2400" dirty="0" smtClean="0"/>
              <a:t> </a:t>
            </a:r>
            <a:r>
              <a:rPr lang="sr-Cyrl-RS" sz="2400" dirty="0" smtClean="0"/>
              <a:t>њихове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превенције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контроле</a:t>
            </a:r>
            <a:endParaRPr lang="sr-Latn-CS" sz="2400" dirty="0" smtClean="0"/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/>
              <a:t>Унапређивање</a:t>
            </a:r>
            <a:r>
              <a:rPr lang="sr-Latn-CS" sz="2400" dirty="0" smtClean="0"/>
              <a:t> </a:t>
            </a:r>
            <a:r>
              <a:rPr lang="sr-Cyrl-RS" sz="2400" dirty="0" smtClean="0"/>
              <a:t>снабдевања</a:t>
            </a:r>
            <a:r>
              <a:rPr lang="sr-Latn-CS" sz="2400" dirty="0" smtClean="0"/>
              <a:t> </a:t>
            </a:r>
            <a:r>
              <a:rPr lang="sr-Cyrl-RS" sz="2400" dirty="0" smtClean="0"/>
              <a:t>храном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правилну</a:t>
            </a:r>
            <a:r>
              <a:rPr lang="sr-Latn-CS" sz="2400" dirty="0" smtClean="0"/>
              <a:t> </a:t>
            </a:r>
            <a:r>
              <a:rPr lang="sr-Cyrl-RS" sz="2400" dirty="0" smtClean="0"/>
              <a:t>исхрану</a:t>
            </a:r>
            <a:endParaRPr lang="sr-Latn-CS" sz="2400" dirty="0" smtClean="0"/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/>
              <a:t>Адекватно</a:t>
            </a:r>
            <a:r>
              <a:rPr lang="sr-Latn-CS" sz="2400" dirty="0" smtClean="0"/>
              <a:t> </a:t>
            </a:r>
            <a:r>
              <a:rPr lang="sr-Cyrl-RS" sz="2400" dirty="0" smtClean="0"/>
              <a:t>снабдевање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водом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за</a:t>
            </a:r>
            <a:r>
              <a:rPr lang="sr-Latn-CS" sz="2400" dirty="0" smtClean="0"/>
              <a:t> </a:t>
            </a:r>
            <a:r>
              <a:rPr lang="sr-Cyrl-RS" sz="2400" dirty="0" smtClean="0"/>
              <a:t>пиће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основне</a:t>
            </a:r>
            <a:r>
              <a:rPr lang="sr-Latn-CS" sz="2400" dirty="0" smtClean="0"/>
              <a:t> </a:t>
            </a:r>
            <a:r>
              <a:rPr lang="sr-Cyrl-RS" sz="2400" dirty="0" smtClean="0"/>
              <a:t>санитације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/>
              <a:t>Здравствену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заштиту</a:t>
            </a:r>
            <a:r>
              <a:rPr lang="sr-Latn-CS" sz="2400" dirty="0" smtClean="0"/>
              <a:t> </a:t>
            </a:r>
            <a:r>
              <a:rPr lang="sr-Cyrl-RS" sz="2400" dirty="0" smtClean="0"/>
              <a:t>мајке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детета</a:t>
            </a:r>
            <a:r>
              <a:rPr lang="sr-Latn-CS" sz="2400" dirty="0" smtClean="0"/>
              <a:t>, </a:t>
            </a:r>
            <a:r>
              <a:rPr lang="sr-Cyrl-RS" sz="2400" dirty="0" smtClean="0"/>
              <a:t>као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планирање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породице</a:t>
            </a:r>
            <a:endParaRPr lang="sr-Latn-CS" sz="2400" dirty="0" smtClean="0"/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/>
              <a:t>Имунизацију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против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најважнијих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заразних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sr-Latn-CS" sz="2400" dirty="0" smtClean="0"/>
              <a:t>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/>
              <a:t>Превенцију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контролу</a:t>
            </a:r>
            <a:r>
              <a:rPr lang="sr-Latn-CS" sz="2400" dirty="0" smtClean="0"/>
              <a:t> </a:t>
            </a:r>
            <a:r>
              <a:rPr lang="sr-Cyrl-RS" sz="2400" dirty="0" smtClean="0"/>
              <a:t>локалних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ендемских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болести</a:t>
            </a:r>
            <a:endParaRPr lang="sr-Latn-CS" sz="2400" dirty="0" smtClean="0"/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/>
              <a:t>Одговарајући</a:t>
            </a:r>
            <a:r>
              <a:rPr lang="sr-Latn-CS" sz="2400" dirty="0" smtClean="0"/>
              <a:t> </a:t>
            </a:r>
            <a:r>
              <a:rPr lang="sr-Cyrl-RS" sz="2400" dirty="0" smtClean="0"/>
              <a:t>третман</a:t>
            </a:r>
            <a:r>
              <a:rPr lang="sr-Latn-CS" sz="2400" dirty="0" smtClean="0"/>
              <a:t> </a:t>
            </a:r>
            <a:r>
              <a:rPr lang="sr-Cyrl-RS" sz="2400" dirty="0" smtClean="0"/>
              <a:t>најчешћих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повреда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dirty="0" smtClean="0"/>
              <a:t>Обезбеђење</a:t>
            </a:r>
            <a:r>
              <a:rPr lang="sr-Latn-CS" sz="2400" dirty="0" smtClean="0"/>
              <a:t> </a:t>
            </a:r>
            <a:r>
              <a:rPr lang="sr-Cyrl-RS" sz="2400" dirty="0" smtClean="0"/>
              <a:t>основних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лекова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787801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764704"/>
            <a:ext cx="8229600" cy="86409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sr-Cyrl-RS" sz="3200" b="1" dirty="0" smtClean="0">
                <a:solidFill>
                  <a:schemeClr val="tx1"/>
                </a:solidFill>
              </a:rPr>
              <a:t>Међународна конференција о примарној здравственој заштити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536" y="1844824"/>
            <a:ext cx="8424936" cy="45720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endParaRPr lang="sr-Cyrl-RS" sz="2600" dirty="0" smtClean="0">
              <a:effectLst/>
            </a:endParaRPr>
          </a:p>
          <a:p>
            <a:pPr algn="ctr" eaLnBrk="1" hangingPunct="1">
              <a:buNone/>
            </a:pPr>
            <a:r>
              <a:rPr lang="sr-Cyrl-RS" sz="2400" dirty="0" smtClean="0">
                <a:effectLst/>
              </a:rPr>
              <a:t>    </a:t>
            </a:r>
            <a:r>
              <a:rPr lang="sr-Cyrl-RS" sz="2400" b="1" dirty="0" smtClean="0">
                <a:effectLst/>
              </a:rPr>
              <a:t>ПРИНЦИПИ!!</a:t>
            </a:r>
          </a:p>
          <a:p>
            <a:pPr algn="ctr" eaLnBrk="1" hangingPunct="1">
              <a:buNone/>
            </a:pPr>
            <a:endParaRPr lang="sr-Cyrl-RS" sz="2400" b="1" dirty="0" smtClean="0">
              <a:effectLst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sr-Cyrl-RS" sz="2400" dirty="0" smtClean="0"/>
              <a:t>Д</a:t>
            </a:r>
            <a:r>
              <a:rPr lang="sr-Cyrl-RS" sz="2400" dirty="0" smtClean="0">
                <a:effectLst/>
              </a:rPr>
              <a:t>оступност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ПЗЗ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и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делотворна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покривеност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на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бази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потреба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становништва</a:t>
            </a:r>
          </a:p>
          <a:p>
            <a:pPr eaLnBrk="1" hangingPunct="1"/>
            <a:endParaRPr lang="sr-Cyrl-RS" sz="2400" dirty="0" smtClean="0">
              <a:effectLst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sr-Cyrl-RS" sz="2400" dirty="0" smtClean="0"/>
              <a:t>П</a:t>
            </a:r>
            <a:r>
              <a:rPr lang="sr-Cyrl-RS" sz="2400" dirty="0" smtClean="0">
                <a:effectLst/>
              </a:rPr>
              <a:t>равичност</a:t>
            </a:r>
            <a:r>
              <a:rPr lang="sr-Latn-CS" sz="2400" dirty="0" smtClean="0">
                <a:effectLst/>
              </a:rPr>
              <a:t>/</a:t>
            </a:r>
            <a:r>
              <a:rPr lang="sr-Cyrl-RS" sz="2400" dirty="0" smtClean="0">
                <a:effectLst/>
              </a:rPr>
              <a:t>једнакост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у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здрављу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као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део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развоја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друштва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оријентисаног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ка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социјалној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правди</a:t>
            </a:r>
          </a:p>
          <a:p>
            <a:pPr eaLnBrk="1" hangingPunct="1"/>
            <a:endParaRPr lang="sr-Cyrl-RS" sz="2400" dirty="0" smtClean="0">
              <a:effectLst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sr-Cyrl-RS" sz="2400" dirty="0" smtClean="0"/>
              <a:t>У</a:t>
            </a:r>
            <a:r>
              <a:rPr lang="sr-Cyrl-RS" sz="2400" dirty="0" smtClean="0">
                <a:effectLst/>
              </a:rPr>
              <a:t>чешће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заједнице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у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креирању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и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спровођењу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здравствених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планова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и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активности</a:t>
            </a:r>
          </a:p>
          <a:p>
            <a:pPr eaLnBrk="1" hangingPunct="1">
              <a:buNone/>
            </a:pPr>
            <a:endParaRPr lang="sr-Cyrl-RS" sz="2400" dirty="0" smtClean="0">
              <a:effectLst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sr-Cyrl-RS" sz="2400" dirty="0" smtClean="0">
                <a:effectLst/>
              </a:rPr>
              <a:t>Мултисекторски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приступ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примарној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здравственој</a:t>
            </a:r>
            <a:r>
              <a:rPr lang="sr-Latn-C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заштити</a:t>
            </a:r>
            <a:endParaRPr lang="en-US" sz="2400" dirty="0" smtClean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0715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5048" y="1412776"/>
            <a:ext cx="8568952" cy="5445224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ü"/>
            </a:pPr>
            <a:r>
              <a:rPr lang="ru-RU" sz="2400" dirty="0" smtClean="0"/>
              <a:t>СЗО</a:t>
            </a:r>
            <a:r>
              <a:rPr lang="ru-RU" sz="2400" dirty="0"/>
              <a:t> је одржала прву интернационалну конференцију «Промоција здравља» и саставила </a:t>
            </a:r>
            <a:r>
              <a:rPr lang="ru-RU" sz="2400" dirty="0" smtClean="0"/>
              <a:t>повељу „Повеља </a:t>
            </a:r>
            <a:r>
              <a:rPr lang="ru-RU" sz="2400" dirty="0"/>
              <a:t>промоције здравља из Отаве“. 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Font typeface="Wingdings" pitchFamily="2" charset="2"/>
              <a:buChar char="ü"/>
            </a:pPr>
            <a:r>
              <a:rPr lang="ru-RU" sz="2400" dirty="0"/>
              <a:t>Повеља се ослања на декларацију из Алма Ате и заснована је  на акцијама у следећим областима:</a:t>
            </a:r>
          </a:p>
          <a:p>
            <a:r>
              <a:rPr lang="ru-RU" sz="2400" dirty="0"/>
              <a:t>Ф</a:t>
            </a:r>
            <a:r>
              <a:rPr lang="ru-RU" sz="2400" dirty="0" smtClean="0"/>
              <a:t>ормирање </a:t>
            </a:r>
            <a:r>
              <a:rPr lang="ru-RU" sz="2400" dirty="0"/>
              <a:t>здравствене </a:t>
            </a:r>
            <a:r>
              <a:rPr lang="ru-RU" sz="2400" dirty="0" smtClean="0"/>
              <a:t>политике</a:t>
            </a:r>
            <a:endParaRPr lang="ru-RU" sz="2400" dirty="0"/>
          </a:p>
          <a:p>
            <a:r>
              <a:rPr lang="ru-RU" sz="2400" dirty="0"/>
              <a:t>П</a:t>
            </a:r>
            <a:r>
              <a:rPr lang="ru-RU" sz="2400" dirty="0" smtClean="0"/>
              <a:t>реоријентисање </a:t>
            </a:r>
            <a:r>
              <a:rPr lang="ru-RU" sz="2400" dirty="0"/>
              <a:t>здравствених </a:t>
            </a:r>
            <a:r>
              <a:rPr lang="ru-RU" sz="2400" dirty="0" smtClean="0"/>
              <a:t>организација</a:t>
            </a:r>
            <a:endParaRPr lang="ru-RU" sz="2400" dirty="0"/>
          </a:p>
          <a:p>
            <a:r>
              <a:rPr lang="ru-RU" sz="2400" dirty="0"/>
              <a:t>О</a:t>
            </a:r>
            <a:r>
              <a:rPr lang="ru-RU" sz="2400" dirty="0" smtClean="0"/>
              <a:t>чување </a:t>
            </a:r>
            <a:r>
              <a:rPr lang="ru-RU" sz="2400" dirty="0"/>
              <a:t>природне и друштвене околине које позитивно утичу на </a:t>
            </a:r>
            <a:r>
              <a:rPr lang="ru-RU" sz="2400" dirty="0" smtClean="0"/>
              <a:t>здравље</a:t>
            </a:r>
            <a:endParaRPr lang="ru-RU" sz="2400" dirty="0"/>
          </a:p>
          <a:p>
            <a:r>
              <a:rPr lang="ru-RU" sz="2400" dirty="0" smtClean="0"/>
              <a:t>Оснаживање </a:t>
            </a:r>
            <a:r>
              <a:rPr lang="ru-RU" sz="2400" dirty="0"/>
              <a:t>друштвеног </a:t>
            </a:r>
            <a:r>
              <a:rPr lang="ru-RU" sz="2400" dirty="0" smtClean="0"/>
              <a:t>деловања</a:t>
            </a:r>
            <a:endParaRPr lang="ru-RU" sz="2400" dirty="0"/>
          </a:p>
          <a:p>
            <a:r>
              <a:rPr lang="ru-RU" sz="2400" dirty="0"/>
              <a:t>Р</a:t>
            </a:r>
            <a:r>
              <a:rPr lang="ru-RU" sz="2400" dirty="0" smtClean="0"/>
              <a:t>азвијање </a:t>
            </a:r>
            <a:r>
              <a:rPr lang="ru-RU" sz="2400" dirty="0"/>
              <a:t>персоналних </a:t>
            </a:r>
            <a:r>
              <a:rPr lang="ru-RU" sz="2400" dirty="0" smtClean="0"/>
              <a:t>вештина</a:t>
            </a:r>
            <a:endParaRPr lang="ru-RU" sz="24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64088" y="476672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Отава, </a:t>
            </a:r>
            <a:r>
              <a:rPr lang="ru-RU" sz="3600" dirty="0" smtClean="0">
                <a:hlinkClick r:id="rId2"/>
              </a:rPr>
              <a:t>1986</a:t>
            </a:r>
            <a:r>
              <a:rPr lang="ru-RU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4419622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552" y="980728"/>
            <a:ext cx="8604448" cy="2743200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Wingdings" pitchFamily="2" charset="2"/>
              <a:buNone/>
            </a:pPr>
            <a:endParaRPr lang="sr-Cyrl-RS" sz="3000" b="1" dirty="0" smtClean="0">
              <a:solidFill>
                <a:srgbClr val="FF0000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RS" sz="11200" dirty="0" smtClean="0">
                <a:solidFill>
                  <a:schemeClr val="tx1"/>
                </a:solidFill>
                <a:effectLst/>
              </a:rPr>
              <a:t>Прва</a:t>
            </a:r>
            <a:r>
              <a:rPr lang="en-US" sz="11200" dirty="0" smtClean="0">
                <a:solidFill>
                  <a:schemeClr val="tx1"/>
                </a:solidFill>
                <a:effectLst/>
              </a:rPr>
              <a:t> </a:t>
            </a:r>
            <a:r>
              <a:rPr lang="sr-Cyrl-RS" sz="11200" dirty="0" smtClean="0">
                <a:solidFill>
                  <a:schemeClr val="tx1"/>
                </a:solidFill>
                <a:effectLst/>
              </a:rPr>
              <a:t>међународна</a:t>
            </a:r>
            <a:r>
              <a:rPr lang="en-US" sz="11200" dirty="0" smtClean="0">
                <a:solidFill>
                  <a:schemeClr val="tx1"/>
                </a:solidFill>
                <a:effectLst/>
              </a:rPr>
              <a:t> </a:t>
            </a:r>
            <a:r>
              <a:rPr lang="sr-Cyrl-RS" sz="11200" dirty="0" smtClean="0">
                <a:solidFill>
                  <a:schemeClr val="tx1"/>
                </a:solidFill>
                <a:effectLst/>
              </a:rPr>
              <a:t>конференција</a:t>
            </a:r>
            <a:r>
              <a:rPr lang="en-US" sz="11200" dirty="0" smtClean="0">
                <a:solidFill>
                  <a:schemeClr val="tx1"/>
                </a:solidFill>
                <a:effectLst/>
              </a:rPr>
              <a:t> </a:t>
            </a:r>
            <a:r>
              <a:rPr lang="sr-Cyrl-RS" sz="11200" dirty="0" smtClean="0">
                <a:solidFill>
                  <a:schemeClr val="tx1"/>
                </a:solidFill>
                <a:effectLst/>
              </a:rPr>
              <a:t>о</a:t>
            </a:r>
            <a:r>
              <a:rPr lang="en-US" sz="11200" dirty="0" smtClean="0">
                <a:solidFill>
                  <a:schemeClr val="tx1"/>
                </a:solidFill>
                <a:effectLst/>
              </a:rPr>
              <a:t> </a:t>
            </a:r>
            <a:r>
              <a:rPr lang="sr-Cyrl-RS" sz="11200" dirty="0" smtClean="0">
                <a:solidFill>
                  <a:schemeClr val="tx1"/>
                </a:solidFill>
                <a:effectLst/>
              </a:rPr>
              <a:t>унапређењу</a:t>
            </a:r>
            <a:r>
              <a:rPr lang="sr-Cyrl-RS" sz="11200" dirty="0" smtClean="0"/>
              <a:t>,</a:t>
            </a:r>
            <a:r>
              <a:rPr lang="en-US" sz="11200" dirty="0" smtClean="0">
                <a:solidFill>
                  <a:schemeClr val="tx1"/>
                </a:solidFill>
                <a:effectLst/>
              </a:rPr>
              <a:t> </a:t>
            </a:r>
            <a:endParaRPr lang="sr-Cyrl-RS" sz="11200" dirty="0" smtClean="0"/>
          </a:p>
          <a:p>
            <a:pPr eaLnBrk="1" hangingPunct="1">
              <a:buFont typeface="Wingdings" pitchFamily="2" charset="2"/>
              <a:buNone/>
            </a:pPr>
            <a:r>
              <a:rPr lang="sr-Cyrl-RS" sz="11200" dirty="0" smtClean="0">
                <a:solidFill>
                  <a:schemeClr val="tx1"/>
                </a:solidFill>
                <a:effectLst/>
              </a:rPr>
              <a:t>побољшању</a:t>
            </a:r>
            <a:r>
              <a:rPr lang="en-US" sz="11200" dirty="0" smtClean="0">
                <a:solidFill>
                  <a:schemeClr val="tx1"/>
                </a:solidFill>
                <a:effectLst/>
              </a:rPr>
              <a:t> </a:t>
            </a:r>
            <a:r>
              <a:rPr lang="sr-Cyrl-RS" sz="11200" dirty="0" smtClean="0">
                <a:solidFill>
                  <a:schemeClr val="tx1"/>
                </a:solidFill>
                <a:effectLst/>
              </a:rPr>
              <a:t>здравља</a:t>
            </a:r>
            <a:r>
              <a:rPr lang="en-US" sz="11200" dirty="0" smtClean="0">
                <a:solidFill>
                  <a:schemeClr val="tx1"/>
                </a:solidFill>
                <a:effectLst/>
              </a:rPr>
              <a:t> </a:t>
            </a:r>
            <a:r>
              <a:rPr lang="sr-Cyrl-RS" sz="11200" dirty="0" smtClean="0">
                <a:solidFill>
                  <a:schemeClr val="tx1"/>
                </a:solidFill>
                <a:effectLst/>
              </a:rPr>
              <a:t>- </a:t>
            </a:r>
            <a:r>
              <a:rPr lang="sr-Cyrl-RS" sz="11200" b="1" dirty="0" smtClean="0">
                <a:solidFill>
                  <a:schemeClr val="tx1"/>
                </a:solidFill>
              </a:rPr>
              <a:t>ОТАВА, </a:t>
            </a:r>
            <a:r>
              <a:rPr lang="en-US" sz="11200" b="1" dirty="0" smtClean="0">
                <a:solidFill>
                  <a:schemeClr val="tx1"/>
                </a:solidFill>
                <a:effectLst/>
              </a:rPr>
              <a:t>1986.</a:t>
            </a:r>
            <a:r>
              <a:rPr lang="sr-Cyrl-RS" sz="11200" b="1" dirty="0" smtClean="0">
                <a:solidFill>
                  <a:schemeClr val="tx1"/>
                </a:solidFill>
                <a:effectLst/>
              </a:rPr>
              <a:t> године!</a:t>
            </a:r>
            <a:r>
              <a:rPr lang="en-US" sz="11200" b="1" dirty="0" smtClean="0">
                <a:solidFill>
                  <a:schemeClr val="tx1"/>
                </a:solidFill>
                <a:effectLst/>
              </a:rPr>
              <a:t> </a:t>
            </a:r>
            <a:endParaRPr lang="sr-Cyrl-RS" sz="11200" b="1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sr-Cyrl-RS" sz="11200" dirty="0" smtClean="0">
              <a:solidFill>
                <a:schemeClr val="tx1"/>
              </a:solidFill>
              <a:effectLst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RS" sz="11200" b="1" dirty="0" smtClean="0">
                <a:solidFill>
                  <a:schemeClr val="tx1"/>
                </a:solidFill>
                <a:effectLst/>
              </a:rPr>
              <a:t>Отва повеља</a:t>
            </a:r>
            <a:r>
              <a:rPr lang="sr-Cyrl-RS" sz="11200" dirty="0" smtClean="0">
                <a:solidFill>
                  <a:schemeClr val="tx1"/>
                </a:solidFill>
                <a:effectLst/>
              </a:rPr>
              <a:t> - активности за постизање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RS" sz="11200" dirty="0" smtClean="0">
                <a:solidFill>
                  <a:schemeClr val="tx1"/>
                </a:solidFill>
                <a:effectLst/>
              </a:rPr>
              <a:t>Здравља</a:t>
            </a:r>
            <a:r>
              <a:rPr lang="sr-Cyrl-RS" sz="11200" dirty="0" smtClean="0"/>
              <a:t> </a:t>
            </a:r>
            <a:r>
              <a:rPr lang="sr-Cyrl-RS" sz="11200" dirty="0" smtClean="0">
                <a:solidFill>
                  <a:schemeClr val="tx1"/>
                </a:solidFill>
                <a:effectLst/>
              </a:rPr>
              <a:t>све до 2000. године и касније!</a:t>
            </a:r>
          </a:p>
          <a:p>
            <a:pPr eaLnBrk="1" hangingPunct="1">
              <a:buFont typeface="Wingdings" pitchFamily="2" charset="2"/>
              <a:buNone/>
            </a:pPr>
            <a:endParaRPr lang="sr-Cyrl-RS" sz="112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sr-Cyrl-RS" sz="11200" i="1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RS" sz="11200" i="1" dirty="0" smtClean="0">
                <a:solidFill>
                  <a:schemeClr val="tx1"/>
                </a:solidFill>
              </a:rPr>
              <a:t>,,Здравље је извор свакодневног живота, 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RS" sz="11200" i="1" dirty="0" smtClean="0">
                <a:solidFill>
                  <a:schemeClr val="tx1"/>
                </a:solidFill>
              </a:rPr>
              <a:t>а не објекат живљења</a:t>
            </a:r>
            <a:r>
              <a:rPr lang="sr-Cyrl-RS" sz="11200" i="1" dirty="0" smtClean="0"/>
              <a:t>..</a:t>
            </a:r>
            <a:r>
              <a:rPr lang="sr-Cyrl-RS" sz="11200" i="1" dirty="0" smtClean="0">
                <a:solidFill>
                  <a:schemeClr val="tx1"/>
                </a:solidFill>
              </a:rPr>
              <a:t>.  </a:t>
            </a:r>
            <a:endParaRPr lang="en-US" sz="11200" i="1" dirty="0" smtClean="0">
              <a:solidFill>
                <a:schemeClr val="tx1"/>
              </a:solidFill>
              <a:effectLst/>
            </a:endParaRPr>
          </a:p>
          <a:p>
            <a:pPr>
              <a:buFont typeface="Wingdings" pitchFamily="2" charset="2"/>
              <a:buChar char="v"/>
            </a:pPr>
            <a:endParaRPr lang="en-US" sz="3000" dirty="0" smtClean="0">
              <a:effectLst/>
            </a:endParaRPr>
          </a:p>
        </p:txBody>
      </p:sp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990600" y="228600"/>
            <a:ext cx="50215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3200" dirty="0" smtClean="0">
                <a:solidFill>
                  <a:srgbClr val="336699"/>
                </a:solidFill>
                <a:cs typeface="Calibri" pitchFamily="34" charset="0"/>
              </a:rPr>
              <a:t>                </a:t>
            </a:r>
            <a:r>
              <a:rPr lang="sr-Cyrl-RS" sz="3200" b="1" dirty="0" smtClean="0">
                <a:cs typeface="Calibri" pitchFamily="34" charset="0"/>
              </a:rPr>
              <a:t>Отава повеља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 descr="C:\Users\Mirjana Petrovic\Desktop\medicinske-uslu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653136"/>
            <a:ext cx="2572711" cy="1886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8442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268760"/>
            <a:ext cx="6870700" cy="644525"/>
          </a:xfrm>
        </p:spPr>
        <p:txBody>
          <a:bodyPr>
            <a:noAutofit/>
          </a:bodyPr>
          <a:lstStyle/>
          <a:p>
            <a:pPr algn="ctr"/>
            <a:r>
              <a:rPr lang="sr-Cyrl-RS" sz="3600" b="1" dirty="0" smtClean="0">
                <a:solidFill>
                  <a:schemeClr val="tx1"/>
                </a:solidFill>
              </a:rPr>
              <a:t>Развој концепта,...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99592" y="2286000"/>
            <a:ext cx="7772400" cy="4572000"/>
          </a:xfrm>
        </p:spPr>
        <p:txBody>
          <a:bodyPr/>
          <a:lstStyle/>
          <a:p>
            <a:pPr>
              <a:buNone/>
            </a:pPr>
            <a:endParaRPr lang="sr-Cyrl-RS" sz="2400" dirty="0" smtClean="0"/>
          </a:p>
          <a:p>
            <a:pPr algn="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ОТАВА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1986,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КАНАДА</a:t>
            </a:r>
            <a:endParaRPr lang="sl-SI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АДЕЛАИДА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1988,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АУСТРАЛИЈА</a:t>
            </a:r>
            <a:endParaRPr lang="sl-SI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СУНДСВАЛ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1991,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ШВЕДСКА</a:t>
            </a:r>
            <a:endParaRPr lang="sl-SI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ЏАКАРТА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1997,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ИНДОНЕЗИЈА</a:t>
            </a:r>
            <a:endParaRPr lang="sl-SI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МЕКСИКО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СИТИ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2000,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МЕКСИКО</a:t>
            </a:r>
            <a:endParaRPr lang="sr-Latn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ХЕЛСИНКИ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2013,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ФИНСКА</a:t>
            </a:r>
            <a:endParaRPr lang="sr-Latn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ШАНГАЈ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2016,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КИНА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8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дрављ</a:t>
            </a:r>
            <a:r>
              <a:rPr lang="sr-Cyrl-R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дефиниција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8424936" cy="4823048"/>
          </a:xfrm>
        </p:spPr>
        <p:txBody>
          <a:bodyPr/>
          <a:lstStyle/>
          <a:p>
            <a:r>
              <a:rPr lang="sr-Cyrl-RS" dirty="0" smtClean="0">
                <a:solidFill>
                  <a:srgbClr val="C00000"/>
                </a:solidFill>
              </a:rPr>
              <a:t>Д</a:t>
            </a:r>
            <a:r>
              <a:rPr lang="en-US" sz="2400" dirty="0" err="1" smtClean="0">
                <a:solidFill>
                  <a:srgbClr val="C00000"/>
                </a:solidFill>
              </a:rPr>
              <a:t>ефиниција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здравља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дата</a:t>
            </a:r>
            <a:r>
              <a:rPr lang="en-US" sz="2400" dirty="0" smtClean="0">
                <a:solidFill>
                  <a:srgbClr val="C00000"/>
                </a:solidFill>
              </a:rPr>
              <a:t> у </a:t>
            </a:r>
            <a:r>
              <a:rPr lang="en-US" sz="2400" b="1" dirty="0" err="1" smtClean="0">
                <a:solidFill>
                  <a:srgbClr val="C00000"/>
                </a:solidFill>
              </a:rPr>
              <a:t>Уставу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endParaRPr lang="sr-Cyrl-RS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sr-Cyrl-RS" sz="2400" b="1" dirty="0" smtClean="0">
                <a:solidFill>
                  <a:srgbClr val="C00000"/>
                </a:solidFill>
              </a:rPr>
              <a:t>	</a:t>
            </a:r>
            <a:r>
              <a:rPr lang="en-US" sz="2400" b="1" dirty="0" err="1" smtClean="0">
                <a:solidFill>
                  <a:srgbClr val="C00000"/>
                </a:solidFill>
              </a:rPr>
              <a:t>С</a:t>
            </a:r>
            <a:r>
              <a:rPr lang="en-US" sz="2400" dirty="0" err="1" smtClean="0">
                <a:solidFill>
                  <a:srgbClr val="C00000"/>
                </a:solidFill>
              </a:rPr>
              <a:t>ветске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sr-Cyrl-RS" sz="2400" dirty="0" smtClean="0">
                <a:solidFill>
                  <a:srgbClr val="C00000"/>
                </a:solidFill>
              </a:rPr>
              <a:t> </a:t>
            </a:r>
            <a:r>
              <a:rPr lang="sr-Cyrl-RS" sz="2400" b="1" dirty="0" smtClean="0">
                <a:solidFill>
                  <a:srgbClr val="C00000"/>
                </a:solidFill>
              </a:rPr>
              <a:t>З</a:t>
            </a:r>
            <a:r>
              <a:rPr lang="en-US" sz="2400" dirty="0" smtClean="0">
                <a:solidFill>
                  <a:srgbClr val="C00000"/>
                </a:solidFill>
              </a:rPr>
              <a:t>д</a:t>
            </a:r>
            <a:r>
              <a:rPr lang="sr-Cyrl-RS" sz="2400" dirty="0" smtClean="0">
                <a:solidFill>
                  <a:srgbClr val="C00000"/>
                </a:solidFill>
              </a:rPr>
              <a:t>р</a:t>
            </a:r>
            <a:r>
              <a:rPr lang="en-US" sz="2400" dirty="0" err="1" smtClean="0">
                <a:solidFill>
                  <a:srgbClr val="C00000"/>
                </a:solidFill>
              </a:rPr>
              <a:t>авствене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sr-Cyrl-RS" sz="2400" dirty="0" smtClean="0">
                <a:solidFill>
                  <a:srgbClr val="C00000"/>
                </a:solidFill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err="1" smtClean="0">
                <a:solidFill>
                  <a:srgbClr val="C00000"/>
                </a:solidFill>
              </a:rPr>
              <a:t>рганизације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(СЗО) </a:t>
            </a:r>
            <a:r>
              <a:rPr lang="en-US" sz="2400" dirty="0" err="1" smtClean="0">
                <a:solidFill>
                  <a:srgbClr val="C00000"/>
                </a:solidFill>
              </a:rPr>
              <a:t>гласи</a:t>
            </a:r>
            <a:r>
              <a:rPr lang="en-US" sz="2400" dirty="0" smtClean="0">
                <a:solidFill>
                  <a:srgbClr val="C00000"/>
                </a:solidFill>
              </a:rPr>
              <a:t> :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З</a:t>
            </a:r>
            <a:r>
              <a:rPr lang="en-US" sz="2400" dirty="0" err="1" smtClean="0"/>
              <a:t>дрављ</a:t>
            </a:r>
            <a:r>
              <a:rPr lang="sr-Cyrl-RS" sz="2400" dirty="0" smtClean="0"/>
              <a:t>е је </a:t>
            </a:r>
            <a:r>
              <a:rPr lang="ru-RU" sz="2400" dirty="0" smtClean="0"/>
              <a:t>стање потпуног физичког, менталног и социјалног благостања, </a:t>
            </a:r>
            <a:r>
              <a:rPr lang="en-US" sz="2400" dirty="0" smtClean="0"/>
              <a:t> </a:t>
            </a:r>
            <a:r>
              <a:rPr lang="ru-RU" sz="2400" dirty="0" smtClean="0"/>
              <a:t>а не само одсуство болести и онеспособљености.</a:t>
            </a:r>
          </a:p>
          <a:p>
            <a:pPr lvl="0">
              <a:buFont typeface="Wingdings" pitchFamily="2" charset="2"/>
              <a:buChar char="ü"/>
            </a:pPr>
            <a:r>
              <a:rPr lang="sr-Cyrl-RS" sz="2400" dirty="0" smtClean="0"/>
              <a:t>Значај дефиниције здравља Светске здравствене организације је у томе</a:t>
            </a:r>
            <a:r>
              <a:rPr lang="en-US" sz="2400" dirty="0" smtClean="0"/>
              <a:t>,</a:t>
            </a:r>
            <a:r>
              <a:rPr lang="sr-Cyrl-RS" sz="2400" dirty="0" smtClean="0"/>
              <a:t> што су све три компоненте здравља: физичка, ментална и социјална подједнако вредноване.</a:t>
            </a:r>
            <a:endParaRPr lang="en-US" sz="2400" dirty="0" smtClean="0"/>
          </a:p>
          <a:p>
            <a:endParaRPr lang="ru-RU" sz="2400" dirty="0" smtClean="0"/>
          </a:p>
          <a:p>
            <a:endParaRPr lang="en-US" sz="2400" dirty="0"/>
          </a:p>
        </p:txBody>
      </p:sp>
      <p:pic>
        <p:nvPicPr>
          <p:cNvPr id="7" name="Picture 5" descr="C:\Users\Mirjana Petrovic\Desktop\World-Health-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869160"/>
            <a:ext cx="2335259" cy="16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229600" cy="1052736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Отава</a:t>
            </a:r>
            <a:r>
              <a:rPr lang="sr-Latn-C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повеља</a:t>
            </a:r>
            <a:endParaRPr lang="sr-Latn-CS" sz="4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Oval 4"/>
          <p:cNvSpPr>
            <a:spLocks noChangeArrowheads="1"/>
          </p:cNvSpPr>
          <p:nvPr/>
        </p:nvSpPr>
        <p:spPr bwMode="auto">
          <a:xfrm>
            <a:off x="3244850" y="2687638"/>
            <a:ext cx="2736850" cy="20161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cs typeface="Arial" pitchFamily="34" charset="0"/>
              </a:rPr>
              <a:t>АКЦИЈА</a:t>
            </a:r>
            <a:endParaRPr lang="sr-Latn-CS" sz="2400" b="1">
              <a:solidFill>
                <a:prstClr val="black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cs typeface="Arial" pitchFamily="34" charset="0"/>
              </a:rPr>
              <a:t>ПРОМОЦИЈЕ</a:t>
            </a:r>
            <a:endParaRPr lang="sr-Latn-CS" sz="2400" b="1">
              <a:solidFill>
                <a:prstClr val="black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cs typeface="Arial" pitchFamily="34" charset="0"/>
              </a:rPr>
              <a:t>ЗДРАВЉА</a:t>
            </a:r>
            <a:endParaRPr lang="sr-Latn-CS" sz="2400" b="1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64" name="Line 5"/>
          <p:cNvSpPr>
            <a:spLocks noChangeShapeType="1"/>
          </p:cNvSpPr>
          <p:nvPr/>
        </p:nvSpPr>
        <p:spPr bwMode="auto">
          <a:xfrm>
            <a:off x="2884488" y="2543175"/>
            <a:ext cx="64928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65" name="Line 6"/>
          <p:cNvSpPr>
            <a:spLocks noChangeShapeType="1"/>
          </p:cNvSpPr>
          <p:nvPr/>
        </p:nvSpPr>
        <p:spPr bwMode="auto">
          <a:xfrm flipV="1">
            <a:off x="5692775" y="2471738"/>
            <a:ext cx="7207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 flipH="1">
            <a:off x="2525713" y="4200525"/>
            <a:ext cx="792162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5765800" y="4271963"/>
            <a:ext cx="8636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>
            <a:off x="4541838" y="470376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69" name="Rectangle 10"/>
          <p:cNvSpPr>
            <a:spLocks noChangeArrowheads="1"/>
          </p:cNvSpPr>
          <p:nvPr/>
        </p:nvSpPr>
        <p:spPr bwMode="auto">
          <a:xfrm>
            <a:off x="5643563" y="1492250"/>
            <a:ext cx="2232025" cy="10080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СТВАРАЊЕ</a:t>
            </a:r>
            <a:r>
              <a:rPr lang="sr-Latn-CS" sz="1600" b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ОКОЛИНЕ</a:t>
            </a:r>
            <a:endParaRPr lang="sr-Latn-CS" sz="1600" b="1" dirty="0">
              <a:solidFill>
                <a:prstClr val="black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КОЈА</a:t>
            </a:r>
            <a:r>
              <a:rPr lang="sr-Latn-CS" sz="1600" b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ПРУЖА</a:t>
            </a:r>
            <a:endParaRPr lang="sr-Latn-CS" sz="1600" b="1" dirty="0">
              <a:solidFill>
                <a:prstClr val="black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ПОДРШКУ</a:t>
            </a:r>
            <a:endParaRPr lang="sr-Latn-CS" sz="16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70" name="Rectangle 11"/>
          <p:cNvSpPr>
            <a:spLocks noChangeArrowheads="1"/>
          </p:cNvSpPr>
          <p:nvPr/>
        </p:nvSpPr>
        <p:spPr bwMode="auto">
          <a:xfrm>
            <a:off x="6629400" y="3840163"/>
            <a:ext cx="1800225" cy="1008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ЈАЧАЊЕ</a:t>
            </a:r>
            <a:r>
              <a:rPr lang="sr-Latn-CS" sz="1600" b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АКЦИЈЕ</a:t>
            </a:r>
            <a:endParaRPr lang="sr-Latn-CS" sz="1600" b="1" dirty="0">
              <a:solidFill>
                <a:prstClr val="black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У</a:t>
            </a:r>
            <a:r>
              <a:rPr lang="sr-Latn-CS" sz="1600" b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cs typeface="Arial" pitchFamily="34" charset="0"/>
              </a:rPr>
              <a:t>ЗАЈЕДНИЦИ</a:t>
            </a:r>
            <a:endParaRPr lang="sr-Latn-CS" sz="16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71" name="Rectangle 14"/>
          <p:cNvSpPr>
            <a:spLocks noChangeArrowheads="1"/>
          </p:cNvSpPr>
          <p:nvPr/>
        </p:nvSpPr>
        <p:spPr bwMode="auto">
          <a:xfrm>
            <a:off x="3533775" y="5214938"/>
            <a:ext cx="2181225" cy="9350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0000"/>
                </a:solidFill>
                <a:cs typeface="Arial" pitchFamily="34" charset="0"/>
              </a:rPr>
              <a:t>РЕОРИЈЕНТАЦИЈА</a:t>
            </a:r>
            <a:endParaRPr lang="sr-Latn-CS" b="1">
              <a:solidFill>
                <a:srgbClr val="FF0000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0000"/>
                </a:solidFill>
                <a:cs typeface="Arial" pitchFamily="34" charset="0"/>
              </a:rPr>
              <a:t>ЗДРАВСТВЕНЕ</a:t>
            </a:r>
            <a:endParaRPr lang="sr-Latn-CS" b="1">
              <a:solidFill>
                <a:srgbClr val="FF0000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FF0000"/>
                </a:solidFill>
                <a:cs typeface="Arial" pitchFamily="34" charset="0"/>
              </a:rPr>
              <a:t>СЛУЖБЕ</a:t>
            </a:r>
            <a:endParaRPr lang="sr-Latn-CS" b="1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5372" name="Rectangle 15"/>
          <p:cNvSpPr>
            <a:spLocks noChangeArrowheads="1"/>
          </p:cNvSpPr>
          <p:nvPr/>
        </p:nvSpPr>
        <p:spPr bwMode="auto">
          <a:xfrm>
            <a:off x="1012825" y="4632325"/>
            <a:ext cx="1871663" cy="1152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cs typeface="Arial" pitchFamily="34" charset="0"/>
              </a:rPr>
              <a:t>РАЗВОЈ</a:t>
            </a:r>
            <a:endParaRPr lang="sr-Latn-CS" b="1" dirty="0">
              <a:solidFill>
                <a:prstClr val="black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cs typeface="Arial" pitchFamily="34" charset="0"/>
              </a:rPr>
              <a:t>ЛИЧНИХ</a:t>
            </a:r>
            <a:endParaRPr lang="sr-Latn-CS" b="1" dirty="0">
              <a:solidFill>
                <a:prstClr val="black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cs typeface="Arial" pitchFamily="34" charset="0"/>
              </a:rPr>
              <a:t>ВЕШТИНА</a:t>
            </a:r>
            <a:endParaRPr lang="sr-Latn-CS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5373" name="Rectangle 17"/>
          <p:cNvSpPr>
            <a:spLocks noChangeArrowheads="1"/>
          </p:cNvSpPr>
          <p:nvPr/>
        </p:nvSpPr>
        <p:spPr bwMode="auto">
          <a:xfrm>
            <a:off x="1012825" y="1679575"/>
            <a:ext cx="2339975" cy="1223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cs typeface="Arial" pitchFamily="34" charset="0"/>
              </a:rPr>
              <a:t>ИЗГРАДЊА</a:t>
            </a:r>
            <a:r>
              <a:rPr lang="sr-Latn-CS" b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b="1" dirty="0">
                <a:solidFill>
                  <a:prstClr val="black"/>
                </a:solidFill>
                <a:cs typeface="Arial" pitchFamily="34" charset="0"/>
              </a:rPr>
              <a:t>ЗДРАВЕ</a:t>
            </a:r>
            <a:endParaRPr lang="sr-Latn-CS" b="1" dirty="0">
              <a:solidFill>
                <a:prstClr val="black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black"/>
                </a:solidFill>
                <a:cs typeface="Arial" pitchFamily="34" charset="0"/>
              </a:rPr>
              <a:t>ЈАВНЕ</a:t>
            </a:r>
            <a:r>
              <a:rPr lang="sr-Latn-CS" b="1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b="1" dirty="0">
                <a:solidFill>
                  <a:prstClr val="black"/>
                </a:solidFill>
                <a:cs typeface="Arial" pitchFamily="34" charset="0"/>
              </a:rPr>
              <a:t>ПОЛИТИКЕ</a:t>
            </a:r>
            <a:endParaRPr lang="sr-Latn-CS" b="1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752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772816"/>
            <a:ext cx="8229600" cy="5287963"/>
          </a:xfrm>
          <a:noFill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sr-Cyrl-RS" sz="2400" b="1" dirty="0" smtClean="0">
                <a:effectLst/>
              </a:rPr>
              <a:t>Основни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услови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и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извори</a:t>
            </a:r>
            <a:r>
              <a:rPr lang="en-U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здравља</a:t>
            </a:r>
            <a:r>
              <a:rPr lang="en-US" sz="2400" b="1" dirty="0" smtClean="0">
                <a:effectLst/>
              </a:rPr>
              <a:t>:</a:t>
            </a:r>
          </a:p>
          <a:p>
            <a:pPr algn="r"/>
            <a:r>
              <a:rPr lang="sr-Cyrl-RS" sz="2400" dirty="0" smtClean="0"/>
              <a:t>М</a:t>
            </a:r>
            <a:r>
              <a:rPr lang="sr-Cyrl-RS" sz="2400" dirty="0" smtClean="0">
                <a:effectLst/>
              </a:rPr>
              <a:t>ир</a:t>
            </a:r>
            <a:endParaRPr lang="en-US" sz="2400" dirty="0" smtClean="0">
              <a:effectLst/>
            </a:endParaRPr>
          </a:p>
          <a:p>
            <a:pPr algn="r"/>
            <a:r>
              <a:rPr lang="sr-Cyrl-RS" sz="2400" dirty="0" smtClean="0"/>
              <a:t>К</a:t>
            </a:r>
            <a:r>
              <a:rPr lang="sr-Cyrl-RS" sz="2400" dirty="0" smtClean="0">
                <a:effectLst/>
              </a:rPr>
              <a:t>ров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над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главом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за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сваког</a:t>
            </a:r>
            <a:endParaRPr lang="en-US" sz="2400" dirty="0" smtClean="0">
              <a:effectLst/>
            </a:endParaRPr>
          </a:p>
          <a:p>
            <a:pPr algn="r"/>
            <a:r>
              <a:rPr lang="sr-Cyrl-RS" sz="2400" dirty="0" smtClean="0"/>
              <a:t>О</a:t>
            </a:r>
            <a:r>
              <a:rPr lang="sr-Cyrl-RS" sz="2400" dirty="0" smtClean="0">
                <a:effectLst/>
              </a:rPr>
              <a:t>бразовање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за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све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људе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на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свету</a:t>
            </a:r>
            <a:endParaRPr lang="en-US" sz="2400" dirty="0" smtClean="0">
              <a:effectLst/>
            </a:endParaRPr>
          </a:p>
          <a:p>
            <a:pPr algn="r"/>
            <a:r>
              <a:rPr lang="sr-Cyrl-RS" sz="2400" dirty="0" smtClean="0"/>
              <a:t>П</a:t>
            </a:r>
            <a:r>
              <a:rPr lang="sr-Cyrl-RS" sz="2400" dirty="0" smtClean="0">
                <a:effectLst/>
              </a:rPr>
              <a:t>равилна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исхрана</a:t>
            </a:r>
            <a:endParaRPr lang="en-US" sz="2400" dirty="0" smtClean="0">
              <a:effectLst/>
            </a:endParaRPr>
          </a:p>
          <a:p>
            <a:pPr algn="r"/>
            <a:r>
              <a:rPr lang="sr-Cyrl-RS" sz="2400" dirty="0" smtClean="0"/>
              <a:t>П</a:t>
            </a:r>
            <a:r>
              <a:rPr lang="sr-Cyrl-RS" sz="2400" dirty="0" smtClean="0">
                <a:effectLst/>
              </a:rPr>
              <a:t>осао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и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сигурни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приходи</a:t>
            </a:r>
            <a:endParaRPr lang="en-US" sz="2400" dirty="0" smtClean="0">
              <a:effectLst/>
            </a:endParaRPr>
          </a:p>
          <a:p>
            <a:pPr algn="r"/>
            <a:r>
              <a:rPr lang="sr-Cyrl-RS" sz="2400" dirty="0" smtClean="0"/>
              <a:t>С</a:t>
            </a:r>
            <a:r>
              <a:rPr lang="sr-Cyrl-RS" sz="2400" dirty="0" smtClean="0">
                <a:effectLst/>
              </a:rPr>
              <a:t>табилан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еко</a:t>
            </a:r>
            <a:r>
              <a:rPr lang="en-US" sz="2400" dirty="0" smtClean="0">
                <a:effectLst/>
              </a:rPr>
              <a:t>-</a:t>
            </a:r>
            <a:r>
              <a:rPr lang="sr-Cyrl-RS" sz="2400" dirty="0" smtClean="0">
                <a:effectLst/>
              </a:rPr>
              <a:t>систем</a:t>
            </a:r>
            <a:endParaRPr lang="en-US" sz="2400" dirty="0" smtClean="0">
              <a:effectLst/>
            </a:endParaRPr>
          </a:p>
          <a:p>
            <a:pPr algn="r"/>
            <a:r>
              <a:rPr lang="sr-Cyrl-RS" sz="2400" dirty="0" smtClean="0"/>
              <a:t>П</a:t>
            </a:r>
            <a:r>
              <a:rPr lang="sr-Cyrl-RS" sz="2400" dirty="0" smtClean="0">
                <a:effectLst/>
              </a:rPr>
              <a:t>остојани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извори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прихода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у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заједници</a:t>
            </a:r>
            <a:endParaRPr lang="en-US" sz="2400" dirty="0" smtClean="0">
              <a:effectLst/>
            </a:endParaRPr>
          </a:p>
          <a:p>
            <a:pPr algn="r"/>
            <a:r>
              <a:rPr lang="sr-Cyrl-RS" sz="2400" dirty="0" smtClean="0"/>
              <a:t>С</a:t>
            </a:r>
            <a:r>
              <a:rPr lang="sr-Cyrl-RS" sz="2400" dirty="0" smtClean="0">
                <a:effectLst/>
              </a:rPr>
              <a:t>оцијална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правда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за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све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људе</a:t>
            </a:r>
            <a:r>
              <a:rPr lang="en-US" sz="2400" dirty="0" smtClean="0">
                <a:effectLst/>
              </a:rPr>
              <a:t> </a:t>
            </a:r>
          </a:p>
          <a:p>
            <a:pPr algn="r"/>
            <a:r>
              <a:rPr lang="sr-Cyrl-RS" sz="2400" dirty="0" smtClean="0"/>
              <a:t>Ј</a:t>
            </a:r>
            <a:r>
              <a:rPr lang="sr-Cyrl-RS" sz="2400" dirty="0" smtClean="0">
                <a:effectLst/>
              </a:rPr>
              <a:t>еднакост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у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праву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на</a:t>
            </a:r>
            <a:r>
              <a:rPr lang="en-US" sz="2400" dirty="0" smtClean="0">
                <a:effectLst/>
              </a:rPr>
              <a:t> </a:t>
            </a:r>
            <a:r>
              <a:rPr lang="sr-Cyrl-RS" sz="2400" dirty="0" smtClean="0">
                <a:effectLst/>
              </a:rPr>
              <a:t>здравље</a:t>
            </a:r>
            <a:endParaRPr lang="en-US" sz="2400" dirty="0" smtClean="0">
              <a:effectLst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763688" y="476672"/>
            <a:ext cx="58136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4000" b="1" dirty="0" smtClean="0">
                <a:cs typeface="Calibri" pitchFamily="34" charset="0"/>
              </a:rPr>
              <a:t>Отава повеља</a:t>
            </a:r>
            <a:endParaRPr lang="en-US" sz="4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710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83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sz="3200" dirty="0" smtClean="0"/>
              <a:t>Примарна</a:t>
            </a:r>
            <a:r>
              <a:rPr lang="sr-Latn-CS" sz="3200" dirty="0" smtClean="0"/>
              <a:t> </a:t>
            </a:r>
            <a:r>
              <a:rPr lang="sr-Cyrl-RS" sz="3200" dirty="0" smtClean="0"/>
              <a:t>здравствена</a:t>
            </a:r>
            <a:r>
              <a:rPr lang="sr-Latn-CS" sz="3200" dirty="0" smtClean="0"/>
              <a:t> </a:t>
            </a:r>
            <a:r>
              <a:rPr lang="sr-Cyrl-RS" sz="3200" dirty="0" smtClean="0"/>
              <a:t>заштита</a:t>
            </a:r>
            <a:r>
              <a:rPr lang="sr-Latn-CS" sz="3200" dirty="0" smtClean="0"/>
              <a:t> </a:t>
            </a:r>
            <a:r>
              <a:rPr lang="sr-Cyrl-RS" sz="3200" dirty="0" smtClean="0"/>
              <a:t>у</a:t>
            </a:r>
            <a:r>
              <a:rPr lang="sr-Latn-CS" sz="3200" dirty="0" smtClean="0"/>
              <a:t> </a:t>
            </a:r>
            <a:r>
              <a:rPr lang="sr-Cyrl-RS" sz="3200" dirty="0" smtClean="0"/>
              <a:t>будућности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9144000" cy="6597352"/>
          </a:xfrm>
        </p:spPr>
        <p:txBody>
          <a:bodyPr>
            <a:normAutofit/>
          </a:bodyPr>
          <a:lstStyle/>
          <a:p>
            <a:pPr>
              <a:defRPr/>
            </a:pPr>
            <a:endParaRPr lang="sr-Cyrl-RS" sz="2400" dirty="0" smtClean="0"/>
          </a:p>
          <a:p>
            <a:pPr>
              <a:buNone/>
              <a:defRPr/>
            </a:pPr>
            <a:endParaRPr lang="sr-Cyrl-R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endParaRPr lang="sr-Cyrl-RS" sz="2400" dirty="0" smtClean="0"/>
          </a:p>
          <a:p>
            <a:pPr>
              <a:defRPr/>
            </a:pPr>
            <a:r>
              <a:rPr lang="sr-Cyrl-RS" sz="2400" dirty="0" smtClean="0"/>
              <a:t>Усмерености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на</a:t>
            </a:r>
            <a:r>
              <a:rPr lang="sr-Latn-CS" sz="2400" dirty="0" smtClean="0"/>
              <a:t> </a:t>
            </a:r>
            <a:r>
              <a:rPr lang="sr-Cyrl-RS" sz="2400" dirty="0" smtClean="0"/>
              <a:t>побољшању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здравственог</a:t>
            </a:r>
            <a:r>
              <a:rPr lang="sr-Latn-CS" sz="2400" dirty="0" smtClean="0"/>
              <a:t> </a:t>
            </a:r>
            <a:r>
              <a:rPr lang="sr-Cyrl-RS" sz="2400" dirty="0" smtClean="0"/>
              <a:t>стања</a:t>
            </a:r>
            <a:r>
              <a:rPr lang="sr-Latn-CS" sz="2400" dirty="0" smtClean="0"/>
              <a:t> </a:t>
            </a:r>
            <a:r>
              <a:rPr lang="sr-Cyrl-RS" sz="2400" dirty="0" smtClean="0"/>
              <a:t>грађана</a:t>
            </a:r>
            <a:r>
              <a:rPr lang="sr-Latn-CS" sz="2400" dirty="0" smtClean="0"/>
              <a:t>,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 акцентом на промоцију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здравља</a:t>
            </a:r>
            <a:r>
              <a:rPr lang="sr-Latn-CS" sz="2400" dirty="0" smtClean="0"/>
              <a:t>,</a:t>
            </a:r>
            <a:r>
              <a:rPr lang="sr-Cyrl-RS" sz="2400" dirty="0" smtClean="0"/>
              <a:t> кроз</a:t>
            </a:r>
            <a:r>
              <a:rPr lang="sr-Latn-CS" sz="2400" dirty="0" smtClean="0"/>
              <a:t> </a:t>
            </a:r>
            <a:r>
              <a:rPr lang="sr-Cyrl-RS" sz="2400" dirty="0" smtClean="0"/>
              <a:t>партнерство</a:t>
            </a:r>
            <a:r>
              <a:rPr lang="sr-Latn-CS" sz="2400" dirty="0" smtClean="0"/>
              <a:t>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другим</a:t>
            </a:r>
            <a:r>
              <a:rPr lang="sr-Latn-CS" sz="2400" dirty="0" smtClean="0"/>
              <a:t> </a:t>
            </a:r>
            <a:r>
              <a:rPr lang="sr-Cyrl-RS" sz="2400" dirty="0" smtClean="0"/>
              <a:t>секторима</a:t>
            </a:r>
            <a:r>
              <a:rPr lang="sr-Latn-CS" sz="2400" dirty="0" smtClean="0"/>
              <a:t>, </a:t>
            </a:r>
            <a:r>
              <a:rPr lang="sr-Cyrl-RS" sz="2400" dirty="0" smtClean="0"/>
              <a:t>локалним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самоуправама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невладиним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сектором.</a:t>
            </a:r>
          </a:p>
          <a:p>
            <a:pPr>
              <a:defRPr/>
            </a:pPr>
            <a:endParaRPr lang="sr-Latn-CS" sz="2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sr-Cyrl-RS" sz="2400" dirty="0" smtClean="0"/>
              <a:t>Побољшању</a:t>
            </a:r>
            <a:r>
              <a:rPr lang="sr-Latn-CS" sz="2400" dirty="0" smtClean="0"/>
              <a:t> </a:t>
            </a:r>
            <a:r>
              <a:rPr lang="sr-Cyrl-RS" sz="2400" dirty="0" smtClean="0"/>
              <a:t>доступности</a:t>
            </a:r>
            <a:r>
              <a:rPr lang="sr-Latn-CS" sz="2400" dirty="0" smtClean="0"/>
              <a:t> </a:t>
            </a:r>
            <a:r>
              <a:rPr lang="sr-Cyrl-RS" sz="2400" dirty="0" smtClean="0"/>
              <a:t>услугама</a:t>
            </a:r>
            <a:r>
              <a:rPr lang="sr-Latn-CS" sz="2400" dirty="0" smtClean="0"/>
              <a:t> </a:t>
            </a:r>
            <a:r>
              <a:rPr lang="sr-Cyrl-RS" sz="2400" dirty="0" smtClean="0"/>
              <a:t>ПЗЗ</a:t>
            </a:r>
            <a:r>
              <a:rPr lang="sr-Latn-CS" sz="2400" dirty="0" smtClean="0"/>
              <a:t>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посебним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нагласком</a:t>
            </a:r>
            <a:r>
              <a:rPr lang="sr-Latn-CS" sz="2400" dirty="0" smtClean="0"/>
              <a:t> </a:t>
            </a:r>
            <a:r>
              <a:rPr lang="sr-Cyrl-RS" sz="2400" dirty="0" smtClean="0"/>
              <a:t>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рањиве</a:t>
            </a:r>
            <a:r>
              <a:rPr lang="sr-Latn-CS" sz="2400" dirty="0" smtClean="0"/>
              <a:t> </a:t>
            </a:r>
            <a:r>
              <a:rPr lang="sr-Cyrl-RS" sz="2400" dirty="0" smtClean="0"/>
              <a:t>групе</a:t>
            </a:r>
            <a:r>
              <a:rPr lang="sr-Latn-CS" sz="2400" dirty="0" smtClean="0"/>
              <a:t> </a:t>
            </a:r>
            <a:r>
              <a:rPr lang="sr-Cyrl-RS" sz="2400" dirty="0" smtClean="0"/>
              <a:t>становништва</a:t>
            </a:r>
            <a:r>
              <a:rPr lang="sr-Latn-CS" sz="2400" dirty="0" smtClean="0"/>
              <a:t>. </a:t>
            </a:r>
            <a:endParaRPr lang="sr-Cyrl-RS" sz="2400" dirty="0" smtClean="0"/>
          </a:p>
          <a:p>
            <a:pPr>
              <a:buFont typeface="Wingdings" pitchFamily="2" charset="2"/>
              <a:buChar char="§"/>
              <a:defRPr/>
            </a:pPr>
            <a:endParaRPr lang="sr-Cyrl-RS" sz="2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sr-Cyrl-RS" sz="2400" dirty="0" smtClean="0"/>
              <a:t>Унапређењу</a:t>
            </a:r>
            <a:r>
              <a:rPr lang="sr-Latn-CS" sz="2400" dirty="0" smtClean="0"/>
              <a:t> </a:t>
            </a:r>
            <a:r>
              <a:rPr lang="sr-Cyrl-RS" sz="2400" dirty="0" smtClean="0"/>
              <a:t>транспарентности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одговорности</a:t>
            </a:r>
            <a:r>
              <a:rPr lang="sr-Latn-CS" sz="2400" dirty="0" smtClean="0"/>
              <a:t> </a:t>
            </a:r>
            <a:r>
              <a:rPr lang="sr-Cyrl-RS" sz="2400" dirty="0" smtClean="0"/>
              <a:t>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свим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нивоима</a:t>
            </a:r>
            <a:r>
              <a:rPr lang="sr-Latn-CS" sz="2400" dirty="0" smtClean="0"/>
              <a:t> </a:t>
            </a:r>
            <a:r>
              <a:rPr lang="sr-Cyrl-RS" sz="2400" dirty="0" smtClean="0"/>
              <a:t>система</a:t>
            </a:r>
            <a:r>
              <a:rPr lang="sr-Latn-CS" sz="2400" dirty="0" smtClean="0"/>
              <a:t> (</a:t>
            </a:r>
            <a:r>
              <a:rPr lang="sr-Cyrl-RS" sz="2400" dirty="0" smtClean="0"/>
              <a:t>министарство</a:t>
            </a:r>
            <a:r>
              <a:rPr lang="sr-Latn-CS" sz="2400" dirty="0" smtClean="0"/>
              <a:t>, </a:t>
            </a:r>
            <a:r>
              <a:rPr lang="sr-Cyrl-RS" sz="2400" dirty="0" smtClean="0"/>
              <a:t> локалне</a:t>
            </a:r>
            <a:r>
              <a:rPr lang="sr-Latn-CS" sz="2400" dirty="0" smtClean="0"/>
              <a:t> </a:t>
            </a:r>
            <a:r>
              <a:rPr lang="sr-Cyrl-RS" sz="2400" dirty="0" smtClean="0"/>
              <a:t>самоуправе</a:t>
            </a:r>
            <a:r>
              <a:rPr lang="sr-Latn-CS" sz="2400" dirty="0" smtClean="0"/>
              <a:t>, </a:t>
            </a:r>
            <a:r>
              <a:rPr lang="sr-Cyrl-RS" sz="2400" dirty="0" smtClean="0"/>
              <a:t>установе,</a:t>
            </a:r>
            <a:r>
              <a:rPr lang="sr-Latn-CS" sz="2400" dirty="0" smtClean="0"/>
              <a:t>..</a:t>
            </a:r>
            <a:r>
              <a:rPr lang="sr-Cyrl-RS" sz="2400" dirty="0" smtClean="0"/>
              <a:t>.</a:t>
            </a:r>
            <a:r>
              <a:rPr lang="sr-Latn-CS" sz="2400" dirty="0" smtClean="0"/>
              <a:t>)</a:t>
            </a:r>
            <a:r>
              <a:rPr lang="sr-Cyrl-RS" sz="2400" dirty="0" smtClean="0"/>
              <a:t>.</a:t>
            </a:r>
          </a:p>
          <a:p>
            <a:pPr>
              <a:buFont typeface="Wingdings" pitchFamily="2" charset="2"/>
              <a:buChar char="§"/>
              <a:defRPr/>
            </a:pPr>
            <a:endParaRPr lang="sr-Cyrl-RS" sz="2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sr-Cyrl-RS" sz="2400" dirty="0" smtClean="0"/>
              <a:t>Јачању</a:t>
            </a:r>
            <a:r>
              <a:rPr lang="sr-Latn-CS" sz="2400" dirty="0" smtClean="0"/>
              <a:t> </a:t>
            </a:r>
            <a:r>
              <a:rPr lang="sr-Cyrl-RS" sz="2400" dirty="0" smtClean="0"/>
              <a:t>сарадње</a:t>
            </a:r>
            <a:r>
              <a:rPr lang="sr-Latn-CS" sz="2400" dirty="0" smtClean="0"/>
              <a:t> </a:t>
            </a:r>
            <a:r>
              <a:rPr lang="sr-Cyrl-RS" sz="2400" dirty="0" smtClean="0"/>
              <a:t>између</a:t>
            </a:r>
            <a:r>
              <a:rPr lang="sr-Latn-CS" sz="2400" dirty="0" smtClean="0"/>
              <a:t> </a:t>
            </a:r>
            <a:r>
              <a:rPr lang="sr-Cyrl-RS" sz="2400" dirty="0" smtClean="0"/>
              <a:t>јавног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приватног</a:t>
            </a:r>
            <a:r>
              <a:rPr lang="sr-Latn-CS" sz="2400" dirty="0" smtClean="0"/>
              <a:t> </a:t>
            </a:r>
            <a:r>
              <a:rPr lang="sr-Cyrl-RS" sz="2400" dirty="0" smtClean="0"/>
              <a:t>сектора.</a:t>
            </a:r>
            <a:endParaRPr lang="sr-Latn-CS" sz="2400" dirty="0" smtClean="0"/>
          </a:p>
          <a:p>
            <a:pPr>
              <a:buFont typeface="Wingdings" pitchFamily="2" charset="2"/>
              <a:buChar char="§"/>
              <a:defRPr/>
            </a:pPr>
            <a:endParaRPr lang="sr-Latn-CS" sz="2400" dirty="0" smtClean="0"/>
          </a:p>
          <a:p>
            <a:pPr>
              <a:buFont typeface="Wingdings" pitchFamily="2" charset="2"/>
              <a:buChar char="§"/>
              <a:defRPr/>
            </a:pPr>
            <a:endParaRPr lang="sr-Cyrl-RS" sz="2800" dirty="0" smtClean="0"/>
          </a:p>
          <a:p>
            <a:pPr>
              <a:buFont typeface="Wingdings" pitchFamily="2" charset="2"/>
              <a:buChar char="§"/>
              <a:defRPr/>
            </a:pPr>
            <a:endParaRPr lang="sr-Cyrl-RS" dirty="0" smtClean="0"/>
          </a:p>
          <a:p>
            <a:pPr>
              <a:buNone/>
              <a:defRPr/>
            </a:pPr>
            <a:endParaRPr lang="sr-Latn-CS" sz="2800" dirty="0" smtClean="0"/>
          </a:p>
          <a:p>
            <a:pPr>
              <a:defRPr/>
            </a:pP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28810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764704"/>
            <a:ext cx="9144000" cy="5821363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sr-Cyrl-RS" sz="3200" b="1" dirty="0" smtClean="0"/>
              <a:t>Примарна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здравствена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заштита</a:t>
            </a:r>
            <a:r>
              <a:rPr lang="sr-Latn-CS" sz="3200" b="1" dirty="0" smtClean="0"/>
              <a:t> </a:t>
            </a:r>
            <a:endParaRPr lang="sr-Cyrl-RS" sz="3200" b="1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sr-Cyrl-RS" sz="3200" b="1" dirty="0" smtClean="0"/>
              <a:t>у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будућности</a:t>
            </a:r>
            <a:endParaRPr lang="sr-Latn-CS" sz="3200" b="1" dirty="0" smtClean="0"/>
          </a:p>
          <a:p>
            <a:pPr>
              <a:buNone/>
              <a:defRPr/>
            </a:pPr>
            <a:endParaRPr lang="sr-Latn-CS" sz="28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sr-Cyrl-RS" sz="2400" dirty="0" smtClean="0"/>
              <a:t>Развоју</a:t>
            </a:r>
            <a:r>
              <a:rPr lang="sr-Latn-CS" sz="2400" dirty="0" smtClean="0"/>
              <a:t> </a:t>
            </a:r>
            <a:r>
              <a:rPr lang="sr-Cyrl-RS" sz="2400" dirty="0" smtClean="0"/>
              <a:t>рационалне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мреже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примарне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заштите</a:t>
            </a:r>
            <a:r>
              <a:rPr lang="sr-Latn-CS" sz="2400" dirty="0" smtClean="0"/>
              <a:t> </a:t>
            </a:r>
            <a:r>
              <a:rPr lang="sr-Cyrl-RS" sz="2400" dirty="0" smtClean="0"/>
              <a:t>која</a:t>
            </a:r>
            <a:r>
              <a:rPr lang="sr-Latn-CS" sz="2400" dirty="0" smtClean="0"/>
              <a:t> </a:t>
            </a:r>
            <a:r>
              <a:rPr lang="sr-Cyrl-RS" sz="2400" dirty="0" smtClean="0"/>
              <a:t>укључује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здравствену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заштиту</a:t>
            </a:r>
            <a:r>
              <a:rPr lang="sr-Latn-CS" sz="2400" dirty="0" smtClean="0"/>
              <a:t> </a:t>
            </a:r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заједници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адекватне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везе</a:t>
            </a:r>
            <a:r>
              <a:rPr lang="sr-Latn-CS" sz="2400" dirty="0" smtClean="0"/>
              <a:t> </a:t>
            </a:r>
            <a:r>
              <a:rPr lang="sr-Cyrl-RS" sz="2400" dirty="0" smtClean="0"/>
              <a:t>са</a:t>
            </a:r>
            <a:r>
              <a:rPr lang="sr-Latn-CS" sz="2400" dirty="0" smtClean="0"/>
              <a:t> </a:t>
            </a:r>
            <a:r>
              <a:rPr lang="sr-Cyrl-RS" sz="2400" dirty="0" smtClean="0"/>
              <a:t>секундарним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терцијарним</a:t>
            </a:r>
            <a:r>
              <a:rPr lang="sr-Latn-CS" sz="2400" dirty="0" smtClean="0"/>
              <a:t> </a:t>
            </a:r>
            <a:r>
              <a:rPr lang="sr-Cyrl-RS" sz="2400" dirty="0" smtClean="0"/>
              <a:t>сегментима</a:t>
            </a:r>
            <a:r>
              <a:rPr lang="sr-Latn-CS" sz="2400" dirty="0" smtClean="0"/>
              <a:t>/</a:t>
            </a:r>
            <a:r>
              <a:rPr lang="sr-Cyrl-RS" sz="2400" dirty="0" smtClean="0"/>
              <a:t>нивоима</a:t>
            </a:r>
            <a:r>
              <a:rPr lang="sr-Latn-CS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заштите</a:t>
            </a:r>
            <a:r>
              <a:rPr lang="sr-Latn-CS" sz="2400" dirty="0" smtClean="0"/>
              <a:t> </a:t>
            </a:r>
            <a:r>
              <a:rPr lang="sr-Cyrl-RS" sz="2400" dirty="0" smtClean="0"/>
              <a:t>.</a:t>
            </a:r>
          </a:p>
          <a:p>
            <a:pPr>
              <a:buFont typeface="Wingdings" pitchFamily="2" charset="2"/>
              <a:buChar char="§"/>
              <a:defRPr/>
            </a:pPr>
            <a:endParaRPr lang="sr-Cyrl-RS" sz="2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sr-Cyrl-RS" sz="2400" dirty="0" smtClean="0"/>
              <a:t>Употреби</a:t>
            </a:r>
            <a:r>
              <a:rPr lang="sr-Latn-CS" sz="2400" dirty="0" smtClean="0"/>
              <a:t> </a:t>
            </a:r>
            <a:r>
              <a:rPr lang="sr-Cyrl-RS" sz="2400" dirty="0" smtClean="0"/>
              <a:t>истраживања</a:t>
            </a:r>
            <a:r>
              <a:rPr lang="sr-Latn-CS" sz="2400" dirty="0" smtClean="0"/>
              <a:t>, </a:t>
            </a:r>
            <a:r>
              <a:rPr lang="sr-Cyrl-RS" sz="2400" dirty="0" smtClean="0"/>
              <a:t>иновација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технологије</a:t>
            </a:r>
            <a:r>
              <a:rPr lang="sr-Latn-CS" sz="2400" dirty="0" smtClean="0"/>
              <a:t> </a:t>
            </a:r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циљу</a:t>
            </a:r>
            <a:r>
              <a:rPr lang="sr-Latn-CS" sz="2400" dirty="0" smtClean="0"/>
              <a:t> </a:t>
            </a:r>
            <a:r>
              <a:rPr lang="sr-Cyrl-RS" sz="2400" dirty="0" smtClean="0"/>
              <a:t>повећања</a:t>
            </a:r>
            <a:r>
              <a:rPr lang="sr-Latn-CS" sz="2400" dirty="0" smtClean="0"/>
              <a:t> </a:t>
            </a:r>
            <a:r>
              <a:rPr lang="sr-Cyrl-RS" sz="2400" dirty="0" smtClean="0"/>
              <a:t>ефикасности</a:t>
            </a:r>
            <a:r>
              <a:rPr lang="sr-Latn-CS" sz="2400" dirty="0" smtClean="0"/>
              <a:t>, </a:t>
            </a:r>
            <a:r>
              <a:rPr lang="sr-Cyrl-RS" sz="2400" dirty="0" smtClean="0"/>
              <a:t>ефективности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квалитета</a:t>
            </a:r>
            <a:r>
              <a:rPr lang="sr-Latn-CS" sz="2400" dirty="0" smtClean="0"/>
              <a:t> </a:t>
            </a:r>
            <a:r>
              <a:rPr lang="sr-Cyrl-RS" sz="2400" dirty="0" smtClean="0"/>
              <a:t>услуга</a:t>
            </a:r>
            <a:r>
              <a:rPr lang="sr-Latn-CS" sz="2400" dirty="0" smtClean="0"/>
              <a:t> </a:t>
            </a:r>
            <a:r>
              <a:rPr lang="sr-Cyrl-RS" sz="2400" dirty="0" smtClean="0"/>
              <a:t>у</a:t>
            </a:r>
            <a:r>
              <a:rPr lang="sr-Latn-CS" sz="2400" dirty="0" smtClean="0"/>
              <a:t> </a:t>
            </a:r>
            <a:r>
              <a:rPr lang="sr-Cyrl-RS" sz="2400" dirty="0" smtClean="0"/>
              <a:t>ПЗЗ.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24054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95536" y="836712"/>
            <a:ext cx="8229600" cy="5721499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sr-Latn-CS" b="1" dirty="0" smtClean="0">
                <a:solidFill>
                  <a:srgbClr val="FFFF00"/>
                </a:solidFill>
                <a:effectLst/>
              </a:rPr>
              <a:t>  </a:t>
            </a:r>
            <a:r>
              <a:rPr lang="sr-Cyrl-RS" b="1" dirty="0" smtClean="0">
                <a:solidFill>
                  <a:srgbClr val="FFFF00"/>
                </a:solidFill>
                <a:effectLst/>
              </a:rPr>
              <a:t>     </a:t>
            </a:r>
            <a:r>
              <a:rPr lang="sr-Cyrl-RS" sz="3200" b="1" dirty="0" smtClean="0"/>
              <a:t>Вредности примарне здравствене заштите</a:t>
            </a:r>
            <a:endParaRPr lang="sr-Latn-CS" sz="3200" b="1" dirty="0" smtClean="0">
              <a:effectLst/>
            </a:endParaRPr>
          </a:p>
          <a:p>
            <a:pPr eaLnBrk="1" hangingPunct="1">
              <a:buClr>
                <a:srgbClr val="FFFF00"/>
              </a:buClr>
              <a:buNone/>
            </a:pPr>
            <a:endParaRPr lang="sr-Cyrl-RS" sz="2400" dirty="0" smtClean="0">
              <a:effectLst/>
            </a:endParaRP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Cyrl-RS" sz="2400" b="1" dirty="0" smtClean="0"/>
              <a:t>П</a:t>
            </a:r>
            <a:r>
              <a:rPr lang="sr-Cyrl-RS" sz="2400" b="1" dirty="0" smtClean="0">
                <a:effectLst/>
              </a:rPr>
              <a:t>равичност</a:t>
            </a:r>
            <a:r>
              <a:rPr lang="sr-Latn-CS" sz="2400" b="1" dirty="0" smtClean="0">
                <a:effectLst/>
              </a:rPr>
              <a:t>/</a:t>
            </a:r>
            <a:r>
              <a:rPr lang="sr-Cyrl-RS" sz="2400" b="1" dirty="0" smtClean="0">
                <a:effectLst/>
              </a:rPr>
              <a:t>једнакост</a:t>
            </a:r>
            <a:endParaRPr lang="sr-Latn-CS" sz="2400" b="1" dirty="0" smtClean="0">
              <a:effectLst/>
            </a:endParaRP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Cyrl-RS" sz="2400" b="1" dirty="0" smtClean="0"/>
              <a:t>П</a:t>
            </a:r>
            <a:r>
              <a:rPr lang="sr-Cyrl-RS" sz="2400" b="1" dirty="0" smtClean="0">
                <a:effectLst/>
              </a:rPr>
              <a:t>риступачност</a:t>
            </a:r>
            <a:r>
              <a:rPr lang="sr-Latn-CS" sz="2400" b="1" dirty="0" smtClean="0">
                <a:effectLst/>
              </a:rPr>
              <a:t>/</a:t>
            </a:r>
            <a:r>
              <a:rPr lang="sr-Cyrl-RS" sz="2400" b="1" dirty="0" smtClean="0">
                <a:effectLst/>
              </a:rPr>
              <a:t>доступност</a:t>
            </a:r>
            <a:endParaRPr lang="sr-Latn-CS" sz="2400" b="1" dirty="0" smtClean="0">
              <a:effectLst/>
            </a:endParaRP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Cyrl-RS" sz="2400" b="1" dirty="0" smtClean="0"/>
              <a:t>З</a:t>
            </a:r>
            <a:r>
              <a:rPr lang="sr-Cyrl-RS" sz="2400" b="1" dirty="0" smtClean="0">
                <a:effectLst/>
              </a:rPr>
              <a:t>аснованост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на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доказима</a:t>
            </a:r>
            <a:r>
              <a:rPr lang="sr-Latn-CS" sz="2400" b="1" dirty="0" smtClean="0">
                <a:effectLst/>
              </a:rPr>
              <a:t> 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Cyrl-RS" sz="2400" b="1" dirty="0" smtClean="0"/>
              <a:t>В</a:t>
            </a:r>
            <a:r>
              <a:rPr lang="sr-Cyrl-RS" sz="2400" b="1" dirty="0" smtClean="0">
                <a:effectLst/>
              </a:rPr>
              <a:t>исок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квалитет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пружене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здравствене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заштите</a:t>
            </a:r>
            <a:r>
              <a:rPr lang="sr-Latn-CS" sz="2400" b="1" dirty="0" smtClean="0">
                <a:effectLst/>
              </a:rPr>
              <a:t> 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Cyrl-RS" sz="2400" b="1" dirty="0" smtClean="0"/>
              <a:t>К</a:t>
            </a:r>
            <a:r>
              <a:rPr lang="sr-Cyrl-RS" sz="2400" b="1" dirty="0" smtClean="0">
                <a:effectLst/>
              </a:rPr>
              <a:t>остефективност</a:t>
            </a:r>
            <a:endParaRPr lang="en-US" sz="2400" b="1" dirty="0" smtClean="0">
              <a:effectLst/>
            </a:endParaRP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Cyrl-RS" sz="2400" b="1" dirty="0" smtClean="0"/>
              <a:t>О</a:t>
            </a:r>
            <a:r>
              <a:rPr lang="sr-Cyrl-RS" sz="2400" b="1" dirty="0" smtClean="0">
                <a:effectLst/>
              </a:rPr>
              <a:t>дговорност</a:t>
            </a:r>
            <a:r>
              <a:rPr lang="sr-Latn-CS" sz="2400" b="1" dirty="0" smtClean="0">
                <a:effectLst/>
              </a:rPr>
              <a:t> </a:t>
            </a:r>
          </a:p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Cyrl-RS" sz="2400" b="1" dirty="0" smtClean="0"/>
              <a:t>О</a:t>
            </a:r>
            <a:r>
              <a:rPr lang="sr-Cyrl-RS" sz="2400" b="1" dirty="0" smtClean="0">
                <a:effectLst/>
              </a:rPr>
              <a:t>ријентисаност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ка</a:t>
            </a:r>
            <a:r>
              <a:rPr lang="sr-Latn-CS" sz="2400" b="1" dirty="0" smtClean="0">
                <a:effectLst/>
              </a:rPr>
              <a:t> </a:t>
            </a:r>
            <a:r>
              <a:rPr lang="sr-Cyrl-RS" sz="2400" b="1" dirty="0" smtClean="0">
                <a:effectLst/>
              </a:rPr>
              <a:t>кориснику</a:t>
            </a:r>
            <a:endParaRPr lang="en-US" sz="2400" b="1" dirty="0" smtClean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0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87896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ПРУЖАЊЕ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ЗДРАВСТВЕНЕ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ЗАШТИТЕ У РЕПУБЛИЦИ СРБИЈИ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2011680"/>
            <a:ext cx="8892480" cy="484632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sr-Cyrl-RS" sz="2200" b="1" dirty="0" smtClean="0"/>
              <a:t>Пружаоци</a:t>
            </a:r>
            <a:r>
              <a:rPr lang="en-US" sz="2200" b="1" dirty="0" smtClean="0"/>
              <a:t> </a:t>
            </a:r>
            <a:r>
              <a:rPr lang="sr-Cyrl-RS" sz="2200" b="1" dirty="0" smtClean="0"/>
              <a:t>здравствене</a:t>
            </a:r>
            <a:r>
              <a:rPr lang="en-US" sz="2200" b="1" dirty="0" smtClean="0"/>
              <a:t> </a:t>
            </a:r>
            <a:r>
              <a:rPr lang="sr-Cyrl-RS" sz="2200" b="1" dirty="0" smtClean="0"/>
              <a:t>заштите</a:t>
            </a:r>
            <a:r>
              <a:rPr lang="en-US" sz="2200" b="1" dirty="0" smtClean="0"/>
              <a:t> </a:t>
            </a:r>
            <a:r>
              <a:rPr lang="sr-Cyrl-RS" sz="2200" b="1" dirty="0" smtClean="0"/>
              <a:t>су</a:t>
            </a:r>
            <a:r>
              <a:rPr lang="en-US" sz="2200" b="1" dirty="0" smtClean="0"/>
              <a:t>: </a:t>
            </a:r>
            <a:endParaRPr lang="sr-Cyrl-RS" sz="2200" b="1" dirty="0" smtClean="0"/>
          </a:p>
          <a:p>
            <a:pPr>
              <a:buNone/>
            </a:pPr>
            <a:endParaRPr lang="en-US" sz="2200" b="1" dirty="0" smtClean="0"/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400" b="1" dirty="0" smtClean="0"/>
              <a:t>1) </a:t>
            </a:r>
            <a:r>
              <a:rPr lang="sr-Cyrl-RS" sz="2400" dirty="0" smtClean="0"/>
              <a:t>Здравствене</a:t>
            </a:r>
            <a:r>
              <a:rPr lang="en-US" sz="2400" dirty="0" smtClean="0"/>
              <a:t> </a:t>
            </a:r>
            <a:r>
              <a:rPr lang="sr-Cyrl-RS" sz="2400" dirty="0" smtClean="0"/>
              <a:t>установе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јавној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приватној</a:t>
            </a:r>
            <a:r>
              <a:rPr lang="en-US" sz="2400" dirty="0" smtClean="0"/>
              <a:t> </a:t>
            </a:r>
            <a:r>
              <a:rPr lang="sr-Cyrl-RS" sz="2400" dirty="0" smtClean="0"/>
              <a:t>својини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vi-VN" sz="2400" b="1" dirty="0" smtClean="0"/>
              <a:t>2)</a:t>
            </a:r>
            <a:r>
              <a:rPr lang="vi-VN" sz="2400" dirty="0" smtClean="0"/>
              <a:t> </a:t>
            </a:r>
            <a:r>
              <a:rPr lang="sr-Cyrl-RS" sz="2400" dirty="0" smtClean="0"/>
              <a:t>Високошколске</a:t>
            </a:r>
            <a:r>
              <a:rPr lang="vi-VN" sz="2400" dirty="0" smtClean="0"/>
              <a:t> </a:t>
            </a:r>
            <a:r>
              <a:rPr lang="sr-Cyrl-RS" sz="2400" dirty="0" smtClean="0"/>
              <a:t>установе</a:t>
            </a:r>
            <a:r>
              <a:rPr lang="vi-VN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vi-VN" sz="2400" dirty="0" smtClean="0"/>
              <a:t> </a:t>
            </a:r>
            <a:r>
              <a:rPr lang="sr-Cyrl-RS" sz="2400" dirty="0" smtClean="0"/>
              <a:t>струке</a:t>
            </a:r>
            <a:r>
              <a:rPr lang="vi-VN" sz="2400" dirty="0" smtClean="0"/>
              <a:t> </a:t>
            </a:r>
            <a:r>
              <a:rPr lang="sr-Cyrl-RS" sz="2400" dirty="0" smtClean="0"/>
              <a:t>и</a:t>
            </a:r>
            <a:r>
              <a:rPr lang="vi-VN" sz="2400" dirty="0" smtClean="0"/>
              <a:t> </a:t>
            </a:r>
            <a:r>
              <a:rPr lang="sr-Cyrl-RS" sz="2400" dirty="0" smtClean="0"/>
              <a:t>друга</a:t>
            </a:r>
            <a:r>
              <a:rPr lang="vi-VN" sz="2400" dirty="0" smtClean="0"/>
              <a:t> </a:t>
            </a:r>
            <a:r>
              <a:rPr lang="sr-Cyrl-RS" sz="2400" dirty="0" smtClean="0"/>
              <a:t>правна</a:t>
            </a:r>
            <a:r>
              <a:rPr lang="vi-VN" sz="2400" dirty="0" smtClean="0"/>
              <a:t> </a:t>
            </a:r>
            <a:r>
              <a:rPr lang="sr-Cyrl-RS" sz="2400" dirty="0" smtClean="0"/>
              <a:t>лица</a:t>
            </a:r>
            <a:r>
              <a:rPr lang="vi-VN" sz="2400" dirty="0" smtClean="0"/>
              <a:t> </a:t>
            </a:r>
            <a:r>
              <a:rPr lang="sr-Cyrl-RS" sz="2400" dirty="0" smtClean="0"/>
              <a:t>за</a:t>
            </a:r>
            <a:r>
              <a:rPr lang="vi-VN" sz="2400" dirty="0" smtClean="0"/>
              <a:t> </a:t>
            </a:r>
            <a:r>
              <a:rPr lang="sr-Cyrl-RS" sz="2400" dirty="0" smtClean="0"/>
              <a:t>која</a:t>
            </a:r>
            <a:r>
              <a:rPr lang="vi-VN" sz="2400" dirty="0" smtClean="0"/>
              <a:t> </a:t>
            </a:r>
            <a:r>
              <a:rPr lang="sr-Cyrl-RS" sz="2400" dirty="0" smtClean="0"/>
              <a:t>је</a:t>
            </a:r>
            <a:r>
              <a:rPr lang="vi-VN" sz="2400" dirty="0" smtClean="0"/>
              <a:t> </a:t>
            </a:r>
            <a:r>
              <a:rPr lang="sr-Cyrl-RS" sz="2400" dirty="0" smtClean="0"/>
              <a:t>посебним</a:t>
            </a:r>
            <a:r>
              <a:rPr lang="vi-VN" sz="2400" dirty="0" smtClean="0"/>
              <a:t> </a:t>
            </a:r>
            <a:r>
              <a:rPr lang="sr-Cyrl-RS" sz="2400" dirty="0" smtClean="0"/>
              <a:t>законом</a:t>
            </a:r>
            <a:r>
              <a:rPr lang="vi-VN" sz="2400" dirty="0" smtClean="0"/>
              <a:t> </a:t>
            </a:r>
            <a:r>
              <a:rPr lang="sr-Cyrl-RS" sz="2400" dirty="0" smtClean="0"/>
              <a:t>предвиђено</a:t>
            </a:r>
            <a:r>
              <a:rPr lang="vi-VN" sz="2400" dirty="0" smtClean="0"/>
              <a:t> </a:t>
            </a:r>
            <a:r>
              <a:rPr lang="sr-Cyrl-RS" sz="2400" dirty="0" smtClean="0"/>
              <a:t>да</a:t>
            </a:r>
            <a:r>
              <a:rPr lang="vi-VN" sz="2400" dirty="0" smtClean="0"/>
              <a:t> </a:t>
            </a:r>
            <a:r>
              <a:rPr lang="sr-Cyrl-RS" sz="2400" dirty="0" smtClean="0"/>
              <a:t>обављају</a:t>
            </a:r>
            <a:r>
              <a:rPr lang="vi-VN" sz="2400" dirty="0" smtClean="0"/>
              <a:t> </a:t>
            </a:r>
            <a:r>
              <a:rPr lang="sr-Cyrl-RS" sz="2400" dirty="0" smtClean="0"/>
              <a:t>и</a:t>
            </a:r>
            <a:r>
              <a:rPr lang="vi-VN" sz="2400" dirty="0" smtClean="0"/>
              <a:t> </a:t>
            </a:r>
            <a:r>
              <a:rPr lang="sr-Cyrl-RS" sz="2400" dirty="0" smtClean="0"/>
              <a:t>послове</a:t>
            </a:r>
            <a:r>
              <a:rPr lang="vi-VN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vi-VN" sz="2400" dirty="0" smtClean="0"/>
              <a:t> </a:t>
            </a:r>
            <a:r>
              <a:rPr lang="sr-Cyrl-RS" sz="2400" dirty="0" smtClean="0"/>
              <a:t>делатности</a:t>
            </a:r>
            <a:endParaRPr lang="vi-VN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smtClean="0"/>
              <a:t>3)</a:t>
            </a:r>
            <a:r>
              <a:rPr lang="en-US" sz="2400" dirty="0" smtClean="0"/>
              <a:t> </a:t>
            </a:r>
            <a:r>
              <a:rPr lang="sr-Cyrl-RS" sz="2400" dirty="0" smtClean="0"/>
              <a:t>Приватна</a:t>
            </a:r>
            <a:r>
              <a:rPr lang="en-US" sz="2400" dirty="0" smtClean="0"/>
              <a:t> </a:t>
            </a:r>
            <a:r>
              <a:rPr lang="sr-Cyrl-RS" sz="2400" dirty="0" smtClean="0"/>
              <a:t>пракса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smtClean="0"/>
              <a:t>4)</a:t>
            </a:r>
            <a:r>
              <a:rPr lang="en-US" sz="2400" dirty="0" smtClean="0"/>
              <a:t> </a:t>
            </a:r>
            <a:r>
              <a:rPr lang="sr-Cyrl-RS" sz="2400" dirty="0" smtClean="0"/>
              <a:t>Здравствени</a:t>
            </a:r>
            <a:r>
              <a:rPr lang="en-US" sz="2400" dirty="0" smtClean="0"/>
              <a:t> </a:t>
            </a:r>
            <a:r>
              <a:rPr lang="sr-Cyrl-RS" sz="2400" dirty="0" smtClean="0"/>
              <a:t>радници</a:t>
            </a:r>
            <a:r>
              <a:rPr lang="en-US" sz="2400" dirty="0" smtClean="0"/>
              <a:t> </a:t>
            </a:r>
            <a:r>
              <a:rPr lang="sr-Cyrl-RS" sz="2400" dirty="0" smtClean="0"/>
              <a:t>који</a:t>
            </a:r>
            <a:r>
              <a:rPr lang="en-US" sz="2400" dirty="0" smtClean="0"/>
              <a:t> </a:t>
            </a:r>
            <a:r>
              <a:rPr lang="sr-Cyrl-RS" sz="2400" dirty="0" smtClean="0"/>
              <a:t>обављају</a:t>
            </a:r>
            <a:r>
              <a:rPr lang="en-US" sz="2400" dirty="0" smtClean="0"/>
              <a:t> </a:t>
            </a:r>
            <a:r>
              <a:rPr lang="sr-Cyrl-RS" sz="2400" dirty="0" smtClean="0"/>
              <a:t>здравствену</a:t>
            </a:r>
            <a:r>
              <a:rPr lang="en-US" sz="2400" dirty="0" smtClean="0"/>
              <a:t> </a:t>
            </a:r>
            <a:r>
              <a:rPr lang="sr-Cyrl-RS" sz="2400" dirty="0" smtClean="0"/>
              <a:t>делатност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smtClean="0"/>
              <a:t>5) </a:t>
            </a:r>
            <a:r>
              <a:rPr lang="sr-Cyrl-RS" sz="2400" dirty="0" smtClean="0"/>
              <a:t>Друге</a:t>
            </a:r>
            <a:r>
              <a:rPr lang="en-US" sz="2400" dirty="0" smtClean="0"/>
              <a:t> </a:t>
            </a:r>
            <a:r>
              <a:rPr lang="sr-Cyrl-RS" sz="2400" dirty="0" smtClean="0"/>
              <a:t>високошколске</a:t>
            </a:r>
            <a:r>
              <a:rPr lang="en-US" sz="2400" dirty="0" smtClean="0"/>
              <a:t> </a:t>
            </a:r>
            <a:r>
              <a:rPr lang="sr-Cyrl-RS" sz="2400" dirty="0" smtClean="0"/>
              <a:t>установе</a:t>
            </a:r>
            <a:r>
              <a:rPr lang="en-US" sz="2400" dirty="0" smtClean="0"/>
              <a:t>, </a:t>
            </a:r>
            <a:r>
              <a:rPr lang="sr-Cyrl-RS" sz="2400" dirty="0" smtClean="0"/>
              <a:t>односно</a:t>
            </a:r>
            <a:r>
              <a:rPr lang="en-US" sz="2400" dirty="0" smtClean="0"/>
              <a:t> </a:t>
            </a:r>
            <a:r>
              <a:rPr lang="sr-Cyrl-RS" sz="2400" dirty="0" smtClean="0"/>
              <a:t>научно</a:t>
            </a:r>
            <a:r>
              <a:rPr lang="en-US" sz="2400" dirty="0" smtClean="0"/>
              <a:t>-</a:t>
            </a:r>
            <a:r>
              <a:rPr lang="sr-Cyrl-RS" sz="2400" dirty="0" smtClean="0"/>
              <a:t>образовне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научне</a:t>
            </a:r>
            <a:r>
              <a:rPr lang="en-US" sz="2400" dirty="0" smtClean="0"/>
              <a:t> </a:t>
            </a:r>
            <a:r>
              <a:rPr lang="sr-Cyrl-RS" sz="2400" dirty="0" smtClean="0"/>
              <a:t>установе</a:t>
            </a:r>
            <a:r>
              <a:rPr lang="en-US" sz="2400" dirty="0" smtClean="0"/>
              <a:t>, </a:t>
            </a:r>
            <a:r>
              <a:rPr lang="sr-Cyrl-RS" sz="2400" dirty="0" smtClean="0"/>
              <a:t>уз</a:t>
            </a:r>
            <a:r>
              <a:rPr lang="en-US" sz="2400" dirty="0" smtClean="0"/>
              <a:t> </a:t>
            </a:r>
            <a:r>
              <a:rPr lang="sr-Cyrl-RS" sz="2400" dirty="0" smtClean="0"/>
              <a:t>мишљење</a:t>
            </a:r>
            <a:r>
              <a:rPr lang="en-US" sz="2400" dirty="0" smtClean="0"/>
              <a:t> </a:t>
            </a:r>
            <a:r>
              <a:rPr lang="sr-Cyrl-RS" sz="2400" dirty="0" smtClean="0"/>
              <a:t>Министарства</a:t>
            </a:r>
            <a:r>
              <a:rPr lang="en-US" sz="2400" dirty="0" smtClean="0"/>
              <a:t>,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складу</a:t>
            </a:r>
            <a:r>
              <a:rPr lang="en-US" sz="2400" dirty="0" smtClean="0"/>
              <a:t> </a:t>
            </a:r>
            <a:r>
              <a:rPr lang="sr-Cyrl-RS" sz="2400" dirty="0" smtClean="0"/>
              <a:t>са</a:t>
            </a:r>
            <a:r>
              <a:rPr lang="en-US" sz="2400" dirty="0" smtClean="0"/>
              <a:t> </a:t>
            </a:r>
            <a:r>
              <a:rPr lang="sr-Cyrl-RS" sz="2400" dirty="0" smtClean="0"/>
              <a:t>законом</a:t>
            </a:r>
            <a:endParaRPr lang="en-US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sr-Cyrl-RS" sz="3200" b="1" dirty="0">
                <a:solidFill>
                  <a:schemeClr val="tx1"/>
                </a:solidFill>
              </a:rPr>
              <a:t>ЗДРАВСТВЕНИ</a:t>
            </a:r>
            <a:r>
              <a:rPr lang="pl-PL" sz="3200" b="1" dirty="0">
                <a:solidFill>
                  <a:schemeClr val="tx1"/>
                </a:solidFill>
              </a:rPr>
              <a:t> </a:t>
            </a:r>
            <a:r>
              <a:rPr lang="sr-Cyrl-RS" sz="3200" b="1" dirty="0">
                <a:solidFill>
                  <a:schemeClr val="tx1"/>
                </a:solidFill>
              </a:rPr>
              <a:t>РАДНИЦИ</a:t>
            </a:r>
            <a:r>
              <a:rPr lang="pl-PL" sz="3200" b="1" dirty="0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447800"/>
            <a:ext cx="8964488" cy="5149552"/>
          </a:xfrm>
        </p:spPr>
        <p:txBody>
          <a:bodyPr>
            <a:normAutofit fontScale="77500" lnSpcReduction="20000"/>
          </a:bodyPr>
          <a:lstStyle/>
          <a:p>
            <a:r>
              <a:rPr lang="sr-Cyrl-RS" sz="2800" b="1" dirty="0"/>
              <a:t>Здравствени</a:t>
            </a:r>
            <a:r>
              <a:rPr lang="vi-VN" sz="2800" b="1" dirty="0"/>
              <a:t> </a:t>
            </a:r>
            <a:r>
              <a:rPr lang="sr-Cyrl-RS" sz="2800" b="1" dirty="0"/>
              <a:t>радник </a:t>
            </a:r>
            <a:r>
              <a:rPr lang="sr-Cyrl-RS" sz="2800" dirty="0"/>
              <a:t>је</a:t>
            </a:r>
            <a:r>
              <a:rPr lang="vi-VN" sz="2800" dirty="0"/>
              <a:t> </a:t>
            </a:r>
            <a:r>
              <a:rPr lang="sr-Cyrl-RS" sz="2800" dirty="0"/>
              <a:t>лице</a:t>
            </a:r>
            <a:r>
              <a:rPr lang="vi-VN" sz="2800" dirty="0"/>
              <a:t> </a:t>
            </a:r>
            <a:r>
              <a:rPr lang="sr-Cyrl-RS" sz="2800" dirty="0"/>
              <a:t>које</a:t>
            </a:r>
            <a:r>
              <a:rPr lang="vi-VN" sz="2800" dirty="0"/>
              <a:t> </a:t>
            </a:r>
            <a:r>
              <a:rPr lang="sr-Cyrl-RS" sz="2800" dirty="0"/>
              <a:t>има</a:t>
            </a:r>
            <a:r>
              <a:rPr lang="vi-VN" sz="2800" dirty="0"/>
              <a:t> </a:t>
            </a:r>
            <a:r>
              <a:rPr lang="sr-Cyrl-RS" sz="2800" dirty="0"/>
              <a:t>стечено</a:t>
            </a:r>
            <a:r>
              <a:rPr lang="vi-VN" sz="2800" dirty="0"/>
              <a:t> </a:t>
            </a:r>
            <a:r>
              <a:rPr lang="sr-Cyrl-RS" sz="2800" dirty="0"/>
              <a:t>средње</a:t>
            </a:r>
            <a:r>
              <a:rPr lang="vi-VN" sz="2800" dirty="0"/>
              <a:t>, </a:t>
            </a:r>
            <a:r>
              <a:rPr lang="sr-Cyrl-RS" sz="2800" dirty="0"/>
              <a:t>односно</a:t>
            </a:r>
            <a:r>
              <a:rPr lang="vi-VN" sz="2800" dirty="0"/>
              <a:t> </a:t>
            </a:r>
            <a:r>
              <a:rPr lang="sr-Cyrl-RS" sz="2800" dirty="0"/>
              <a:t>високо</a:t>
            </a:r>
            <a:r>
              <a:rPr lang="vi-VN" sz="2800" dirty="0"/>
              <a:t> </a:t>
            </a:r>
            <a:r>
              <a:rPr lang="sr-Cyrl-RS" sz="2800" dirty="0"/>
              <a:t>образовање</a:t>
            </a:r>
            <a:r>
              <a:rPr lang="vi-VN" sz="2800" dirty="0"/>
              <a:t> </a:t>
            </a:r>
            <a:r>
              <a:rPr lang="sr-Cyrl-RS" sz="2800" dirty="0"/>
              <a:t>здравствене</a:t>
            </a:r>
            <a:r>
              <a:rPr lang="vi-VN" sz="2800" dirty="0"/>
              <a:t> </a:t>
            </a:r>
            <a:r>
              <a:rPr lang="sr-Cyrl-RS" sz="2800" dirty="0"/>
              <a:t>струке и учествује</a:t>
            </a:r>
            <a:r>
              <a:rPr lang="vi-VN" sz="2800" dirty="0"/>
              <a:t> </a:t>
            </a:r>
            <a:r>
              <a:rPr lang="sr-Cyrl-RS" sz="2800" dirty="0"/>
              <a:t>у</a:t>
            </a:r>
            <a:r>
              <a:rPr lang="vi-VN" sz="2800" dirty="0"/>
              <a:t> </a:t>
            </a:r>
            <a:r>
              <a:rPr lang="sr-Cyrl-RS" sz="2800" dirty="0"/>
              <a:t>обављању</a:t>
            </a:r>
            <a:r>
              <a:rPr lang="vi-VN" sz="2800" dirty="0"/>
              <a:t> </a:t>
            </a:r>
            <a:r>
              <a:rPr lang="sr-Cyrl-RS" sz="2800" dirty="0"/>
              <a:t>здравствене</a:t>
            </a:r>
            <a:r>
              <a:rPr lang="vi-VN" sz="2800" dirty="0"/>
              <a:t> </a:t>
            </a:r>
            <a:r>
              <a:rPr lang="sr-Cyrl-RS" sz="2800" dirty="0"/>
              <a:t>делатности у</a:t>
            </a:r>
            <a:r>
              <a:rPr lang="vi-VN" sz="2800" dirty="0"/>
              <a:t> </a:t>
            </a:r>
            <a:r>
              <a:rPr lang="sr-Cyrl-RS" sz="2800" dirty="0"/>
              <a:t>здравственој</a:t>
            </a:r>
            <a:r>
              <a:rPr lang="vi-VN" sz="2800" dirty="0"/>
              <a:t> </a:t>
            </a:r>
            <a:r>
              <a:rPr lang="sr-Cyrl-RS" sz="2800" dirty="0"/>
              <a:t>установи</a:t>
            </a:r>
            <a:r>
              <a:rPr lang="vi-VN" sz="2800" dirty="0"/>
              <a:t>, </a:t>
            </a:r>
            <a:r>
              <a:rPr lang="sr-Cyrl-RS" sz="2800" dirty="0"/>
              <a:t>односно</a:t>
            </a:r>
            <a:r>
              <a:rPr lang="vi-VN" sz="2800" dirty="0"/>
              <a:t> </a:t>
            </a:r>
            <a:r>
              <a:rPr lang="sr-Cyrl-RS" sz="2800" dirty="0"/>
              <a:t>приватној</a:t>
            </a:r>
            <a:r>
              <a:rPr lang="vi-VN" sz="2800" dirty="0"/>
              <a:t> </a:t>
            </a:r>
            <a:r>
              <a:rPr lang="sr-Cyrl-RS" sz="2800" dirty="0"/>
              <a:t>пракси</a:t>
            </a:r>
            <a:r>
              <a:rPr lang="vi-VN" sz="2800" dirty="0"/>
              <a:t>. </a:t>
            </a:r>
            <a:endParaRPr lang="sr-Cyrl-RS" sz="2800" dirty="0"/>
          </a:p>
          <a:p>
            <a:r>
              <a:rPr lang="ru-RU" sz="2800" b="1" dirty="0"/>
              <a:t>Здравствени радник, у зависности од нивоа образовања је: </a:t>
            </a:r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2800" b="1" dirty="0" smtClean="0"/>
              <a:t>1</a:t>
            </a:r>
            <a:r>
              <a:rPr lang="ru-RU" sz="2800" b="1" dirty="0"/>
              <a:t>) </a:t>
            </a:r>
            <a:r>
              <a:rPr lang="ru-RU" sz="2800" dirty="0"/>
              <a:t>доктор медицине, доктор денталне медицине, магистар фармације и магистар фармације-медицински биохемичар </a:t>
            </a:r>
            <a:r>
              <a:rPr lang="ru-RU" sz="2800" dirty="0" smtClean="0"/>
              <a:t>са </a:t>
            </a:r>
            <a:r>
              <a:rPr lang="ru-RU" sz="2800" dirty="0"/>
              <a:t>завршеним одговарајућим интегрисаним академским студијама здравствене </a:t>
            </a:r>
            <a:r>
              <a:rPr lang="ru-RU" sz="2800" dirty="0" smtClean="0"/>
              <a:t>струке</a:t>
            </a:r>
            <a:endParaRPr lang="ru-RU" sz="2800" dirty="0"/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2800" b="1" dirty="0" smtClean="0"/>
              <a:t>2</a:t>
            </a:r>
            <a:r>
              <a:rPr lang="ru-RU" sz="2800" b="1" dirty="0"/>
              <a:t>) </a:t>
            </a:r>
            <a:r>
              <a:rPr lang="ru-RU" sz="2800" dirty="0"/>
              <a:t>медицинска сестра, здравствени техничар, односно друго лице са завршеном одговарајућом високом, односно средњом школом здравствене струке, у складу са законом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b="1" dirty="0"/>
              <a:t>За обављање здравствене делатности здравствени радници морају за одређене послове имати и одговарајућу специјализацију, односно ужу специјализацију, у складу са одредбама овог закона и прописима донетим за спровођење овог закона.</a:t>
            </a:r>
            <a:endParaRPr lang="sr-Cyrl-RS" sz="2800" b="1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56831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200" b="1" dirty="0">
                <a:solidFill>
                  <a:schemeClr val="tx1"/>
                </a:solidFill>
              </a:rPr>
              <a:t>ЗДРАВСТВЕНИ</a:t>
            </a:r>
            <a:r>
              <a:rPr lang="pl-PL" sz="3200" b="1" dirty="0">
                <a:solidFill>
                  <a:schemeClr val="tx1"/>
                </a:solidFill>
              </a:rPr>
              <a:t> </a:t>
            </a:r>
            <a:r>
              <a:rPr lang="sr-Cyrl-RS" sz="3200" b="1" dirty="0">
                <a:solidFill>
                  <a:schemeClr val="tx1"/>
                </a:solidFill>
              </a:rPr>
              <a:t>САРАДНИЦИ</a:t>
            </a:r>
            <a:r>
              <a:rPr lang="pl-PL" sz="3200" b="1" dirty="0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772816"/>
            <a:ext cx="8964488" cy="508518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Здравствени сарадник је лице које нема стечено средње образовање здравствене струке, односно високо образовање здравствене струке, а које учествује у обављању одређених послова здравствене </a:t>
            </a:r>
            <a:r>
              <a:rPr lang="ru-RU" dirty="0" smtClean="0"/>
              <a:t>заштите, превенције</a:t>
            </a:r>
            <a:r>
              <a:rPr lang="ru-RU" dirty="0"/>
              <a:t>, дијагностике, </a:t>
            </a:r>
            <a:r>
              <a:rPr lang="ru-RU" dirty="0" smtClean="0"/>
              <a:t>терапије, рехабилитације </a:t>
            </a:r>
            <a:r>
              <a:rPr lang="ru-RU" dirty="0"/>
              <a:t>у здравственој установи, односно приватној </a:t>
            </a:r>
            <a:r>
              <a:rPr lang="ru-RU" dirty="0" smtClean="0"/>
              <a:t>пракси, </a:t>
            </a:r>
            <a:r>
              <a:rPr lang="ru-RU" sz="2200" dirty="0" smtClean="0"/>
              <a:t>ПЕДАГОГ</a:t>
            </a:r>
            <a:r>
              <a:rPr lang="ru-RU" sz="2200" dirty="0"/>
              <a:t>, ПСИХОЛОГ, ДЕФЕКТОЛОГ, БИОЛОГ, ХЕМИЧАР, </a:t>
            </a:r>
            <a:r>
              <a:rPr lang="ru-RU" sz="2200" dirty="0" smtClean="0"/>
              <a:t>ФИЗИЧАР,...) </a:t>
            </a:r>
            <a:endParaRPr lang="ru-RU" sz="2200" dirty="0"/>
          </a:p>
          <a:p>
            <a:r>
              <a:rPr lang="ru-RU" dirty="0"/>
              <a:t>За обављање одређених послова здравствене заштите, здравствени сарадници морају за одређене послове имати и одговарајућу специјализацију, у складу са одредбама овог закона и прописима донетим за спровођење овог закона.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150519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8712968" cy="6336704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Чланство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комори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обавезно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раднике</a:t>
            </a:r>
            <a:r>
              <a:rPr lang="en-US" dirty="0" smtClean="0"/>
              <a:t>, </a:t>
            </a:r>
            <a:r>
              <a:rPr lang="sr-Cyrl-RS" dirty="0" smtClean="0"/>
              <a:t>који</a:t>
            </a:r>
            <a:r>
              <a:rPr lang="en-US" dirty="0" smtClean="0"/>
              <a:t> </a:t>
            </a:r>
            <a:r>
              <a:rPr lang="sr-Cyrl-RS" dirty="0" smtClean="0"/>
              <a:t>као</a:t>
            </a:r>
            <a:r>
              <a:rPr lang="en-US" dirty="0" smtClean="0"/>
              <a:t> </a:t>
            </a:r>
            <a:r>
              <a:rPr lang="sr-Cyrl-RS" dirty="0" smtClean="0"/>
              <a:t>професију</a:t>
            </a:r>
            <a:r>
              <a:rPr lang="en-US" dirty="0" smtClean="0"/>
              <a:t> </a:t>
            </a:r>
            <a:r>
              <a:rPr lang="sr-Cyrl-RS" dirty="0" smtClean="0"/>
              <a:t>обављају</a:t>
            </a:r>
            <a:r>
              <a:rPr lang="en-US" dirty="0" smtClean="0"/>
              <a:t> </a:t>
            </a:r>
            <a:r>
              <a:rPr lang="sr-Cyrl-RS" dirty="0" smtClean="0"/>
              <a:t>здравствену</a:t>
            </a:r>
            <a:r>
              <a:rPr lang="en-US" dirty="0" smtClean="0"/>
              <a:t> </a:t>
            </a:r>
            <a:r>
              <a:rPr lang="sr-Cyrl-RS" dirty="0" smtClean="0"/>
              <a:t>делатност</a:t>
            </a:r>
            <a:r>
              <a:rPr lang="en-US" dirty="0" smtClean="0"/>
              <a:t>. </a:t>
            </a:r>
          </a:p>
          <a:p>
            <a:r>
              <a:rPr lang="sr-Cyrl-RS" dirty="0" smtClean="0"/>
              <a:t>Здравствени</a:t>
            </a:r>
            <a:r>
              <a:rPr lang="en-US" dirty="0" smtClean="0"/>
              <a:t> </a:t>
            </a:r>
            <a:r>
              <a:rPr lang="sr-Cyrl-RS" dirty="0" smtClean="0"/>
              <a:t>радник</a:t>
            </a:r>
            <a:r>
              <a:rPr lang="en-US" dirty="0" smtClean="0"/>
              <a:t> </a:t>
            </a:r>
            <a:r>
              <a:rPr lang="sr-Cyrl-RS" dirty="0" smtClean="0"/>
              <a:t>може</a:t>
            </a:r>
            <a:r>
              <a:rPr lang="en-US" dirty="0" smtClean="0"/>
              <a:t> </a:t>
            </a:r>
            <a:r>
              <a:rPr lang="sr-Cyrl-RS" dirty="0" smtClean="0"/>
              <a:t>обављати</a:t>
            </a:r>
            <a:r>
              <a:rPr lang="en-US" dirty="0" smtClean="0"/>
              <a:t> </a:t>
            </a:r>
            <a:r>
              <a:rPr lang="sr-Cyrl-RS" dirty="0" smtClean="0"/>
              <a:t>здравствену</a:t>
            </a:r>
            <a:r>
              <a:rPr lang="en-US" dirty="0" smtClean="0"/>
              <a:t> </a:t>
            </a:r>
            <a:r>
              <a:rPr lang="sr-Cyrl-RS" dirty="0" smtClean="0"/>
              <a:t>делатност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здравственој</a:t>
            </a:r>
            <a:r>
              <a:rPr lang="en-US" dirty="0" smtClean="0"/>
              <a:t> </a:t>
            </a:r>
            <a:r>
              <a:rPr lang="sr-Cyrl-RS" dirty="0" smtClean="0"/>
              <a:t>установи</a:t>
            </a:r>
            <a:r>
              <a:rPr lang="en-US" dirty="0" smtClean="0"/>
              <a:t>, </a:t>
            </a:r>
            <a:r>
              <a:rPr lang="sr-Cyrl-RS" dirty="0" smtClean="0"/>
              <a:t>односно</a:t>
            </a:r>
            <a:r>
              <a:rPr lang="en-US" dirty="0" smtClean="0"/>
              <a:t> </a:t>
            </a:r>
            <a:r>
              <a:rPr lang="sr-Cyrl-RS" dirty="0" smtClean="0"/>
              <a:t>приватној</a:t>
            </a:r>
            <a:r>
              <a:rPr lang="en-US" dirty="0" smtClean="0"/>
              <a:t> </a:t>
            </a:r>
            <a:r>
              <a:rPr lang="sr-Cyrl-RS" dirty="0" smtClean="0"/>
              <a:t>пракси</a:t>
            </a:r>
            <a:r>
              <a:rPr lang="en-US" dirty="0" smtClean="0"/>
              <a:t> </a:t>
            </a:r>
            <a:r>
              <a:rPr lang="sr-Cyrl-RS" dirty="0" smtClean="0"/>
              <a:t>ако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it-IT" b="1" dirty="0" smtClean="0"/>
              <a:t>1) </a:t>
            </a:r>
            <a:r>
              <a:rPr lang="sr-Cyrl-RS" dirty="0" smtClean="0"/>
              <a:t>Обавио</a:t>
            </a:r>
            <a:r>
              <a:rPr lang="it-IT" dirty="0" smtClean="0"/>
              <a:t> </a:t>
            </a:r>
            <a:r>
              <a:rPr lang="sr-Cyrl-RS" dirty="0" smtClean="0"/>
              <a:t>приправнички</a:t>
            </a:r>
            <a:r>
              <a:rPr lang="it-IT" dirty="0" smtClean="0"/>
              <a:t> </a:t>
            </a:r>
            <a:r>
              <a:rPr lang="sr-Cyrl-RS" dirty="0" smtClean="0"/>
              <a:t>стаж</a:t>
            </a:r>
            <a:r>
              <a:rPr lang="it-IT" dirty="0" smtClean="0"/>
              <a:t> </a:t>
            </a:r>
            <a:r>
              <a:rPr lang="sr-Cyrl-RS" dirty="0" smtClean="0"/>
              <a:t>и</a:t>
            </a:r>
            <a:r>
              <a:rPr lang="it-IT" dirty="0" smtClean="0"/>
              <a:t> </a:t>
            </a:r>
            <a:r>
              <a:rPr lang="sr-Cyrl-RS" dirty="0" smtClean="0"/>
              <a:t>положио</a:t>
            </a:r>
            <a:r>
              <a:rPr lang="it-IT" dirty="0" smtClean="0"/>
              <a:t> </a:t>
            </a:r>
            <a:r>
              <a:rPr lang="sr-Cyrl-RS" dirty="0" smtClean="0"/>
              <a:t>стручни</a:t>
            </a:r>
            <a:r>
              <a:rPr lang="it-IT" dirty="0" smtClean="0"/>
              <a:t> </a:t>
            </a:r>
            <a:r>
              <a:rPr lang="sr-Cyrl-RS" dirty="0" smtClean="0"/>
              <a:t>испит</a:t>
            </a:r>
            <a:r>
              <a:rPr lang="it-IT" dirty="0" smtClean="0"/>
              <a:t> 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pl-PL" b="1" dirty="0" smtClean="0"/>
              <a:t>2)</a:t>
            </a:r>
            <a:r>
              <a:rPr lang="pl-PL" dirty="0" smtClean="0"/>
              <a:t> </a:t>
            </a:r>
            <a:r>
              <a:rPr lang="sr-Cyrl-RS" dirty="0" smtClean="0"/>
              <a:t>Добио</a:t>
            </a:r>
            <a:r>
              <a:rPr lang="pl-PL" dirty="0" smtClean="0"/>
              <a:t>, </a:t>
            </a:r>
            <a:r>
              <a:rPr lang="sr-Cyrl-RS" dirty="0" smtClean="0"/>
              <a:t>односно</a:t>
            </a:r>
            <a:r>
              <a:rPr lang="pl-PL" dirty="0" smtClean="0"/>
              <a:t> </a:t>
            </a:r>
            <a:r>
              <a:rPr lang="sr-Cyrl-RS" dirty="0" smtClean="0"/>
              <a:t>обновио</a:t>
            </a:r>
            <a:r>
              <a:rPr lang="pl-PL" dirty="0" smtClean="0"/>
              <a:t> </a:t>
            </a:r>
            <a:r>
              <a:rPr lang="sr-Cyrl-RS" dirty="0" smtClean="0"/>
              <a:t>лиценцу</a:t>
            </a:r>
            <a:r>
              <a:rPr lang="pl-PL" dirty="0" smtClean="0"/>
              <a:t> </a:t>
            </a:r>
          </a:p>
          <a:p>
            <a:r>
              <a:rPr lang="sr-Cyrl-RS" dirty="0" smtClean="0"/>
              <a:t>Под</a:t>
            </a:r>
            <a:r>
              <a:rPr lang="en-US" dirty="0" smtClean="0"/>
              <a:t> </a:t>
            </a:r>
            <a:r>
              <a:rPr lang="sr-Cyrl-RS" dirty="0" smtClean="0"/>
              <a:t>обављањем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делатности</a:t>
            </a:r>
            <a:r>
              <a:rPr lang="en-US" dirty="0" smtClean="0"/>
              <a:t>,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смислу</a:t>
            </a:r>
            <a:r>
              <a:rPr lang="en-US" dirty="0" smtClean="0"/>
              <a:t> </a:t>
            </a:r>
            <a:r>
              <a:rPr lang="sr-Cyrl-RS" dirty="0" smtClean="0"/>
              <a:t>овог</a:t>
            </a:r>
            <a:r>
              <a:rPr lang="en-US" dirty="0" smtClean="0"/>
              <a:t> </a:t>
            </a:r>
            <a:r>
              <a:rPr lang="sr-Cyrl-RS" dirty="0" smtClean="0"/>
              <a:t>закона</a:t>
            </a:r>
            <a:r>
              <a:rPr lang="en-US" dirty="0" smtClean="0"/>
              <a:t>, </a:t>
            </a:r>
            <a:r>
              <a:rPr lang="sr-Cyrl-RS" dirty="0" smtClean="0"/>
              <a:t>подразумева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самостално</a:t>
            </a:r>
            <a:r>
              <a:rPr lang="en-US" dirty="0" smtClean="0"/>
              <a:t> </a:t>
            </a:r>
            <a:r>
              <a:rPr lang="sr-Cyrl-RS" dirty="0" smtClean="0"/>
              <a:t>пружање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заштите</a:t>
            </a:r>
            <a:r>
              <a:rPr lang="en-US" dirty="0" smtClean="0"/>
              <a:t>, </a:t>
            </a:r>
            <a:r>
              <a:rPr lang="sr-Cyrl-RS" dirty="0" smtClean="0"/>
              <a:t>без</a:t>
            </a:r>
            <a:r>
              <a:rPr lang="en-US" dirty="0" smtClean="0"/>
              <a:t> </a:t>
            </a:r>
            <a:r>
              <a:rPr lang="sr-Cyrl-RS" dirty="0" smtClean="0"/>
              <a:t>непосредног</a:t>
            </a:r>
            <a:r>
              <a:rPr lang="en-US" dirty="0" smtClean="0"/>
              <a:t> </a:t>
            </a:r>
            <a:r>
              <a:rPr lang="sr-Cyrl-RS" dirty="0" smtClean="0"/>
              <a:t>надзора</a:t>
            </a:r>
            <a:r>
              <a:rPr lang="en-US" dirty="0" smtClean="0"/>
              <a:t> </a:t>
            </a:r>
            <a:r>
              <a:rPr lang="sr-Cyrl-RS" dirty="0" smtClean="0"/>
              <a:t>другог</a:t>
            </a:r>
            <a:r>
              <a:rPr lang="en-US" dirty="0" smtClean="0"/>
              <a:t> </a:t>
            </a:r>
            <a:r>
              <a:rPr lang="sr-Cyrl-RS" dirty="0" smtClean="0"/>
              <a:t>здравственог</a:t>
            </a:r>
            <a:r>
              <a:rPr lang="en-US" dirty="0" smtClean="0"/>
              <a:t> </a:t>
            </a:r>
            <a:r>
              <a:rPr lang="sr-Cyrl-RS" dirty="0" smtClean="0"/>
              <a:t>радника</a:t>
            </a:r>
            <a:r>
              <a:rPr lang="en-US" dirty="0" smtClean="0"/>
              <a:t>. </a:t>
            </a:r>
          </a:p>
          <a:p>
            <a:r>
              <a:rPr lang="sr-Cyrl-RS" dirty="0" smtClean="0"/>
              <a:t>Страни</a:t>
            </a:r>
            <a:r>
              <a:rPr lang="vi-VN" dirty="0" smtClean="0"/>
              <a:t> </a:t>
            </a:r>
            <a:r>
              <a:rPr lang="sr-Cyrl-RS" dirty="0" smtClean="0"/>
              <a:t>држављанин</a:t>
            </a:r>
            <a:r>
              <a:rPr lang="vi-VN" dirty="0" smtClean="0"/>
              <a:t> </a:t>
            </a:r>
            <a:r>
              <a:rPr lang="sr-Cyrl-RS" dirty="0" smtClean="0"/>
              <a:t>који</a:t>
            </a:r>
            <a:r>
              <a:rPr lang="vi-VN" dirty="0" smtClean="0"/>
              <a:t> </a:t>
            </a:r>
            <a:r>
              <a:rPr lang="sr-Cyrl-RS" dirty="0" smtClean="0"/>
              <a:t>обавља</a:t>
            </a:r>
            <a:r>
              <a:rPr lang="vi-VN" dirty="0" smtClean="0"/>
              <a:t> </a:t>
            </a:r>
            <a:r>
              <a:rPr lang="sr-Cyrl-RS" dirty="0" smtClean="0"/>
              <a:t>здравствену</a:t>
            </a:r>
            <a:r>
              <a:rPr lang="vi-VN" dirty="0" smtClean="0"/>
              <a:t> </a:t>
            </a:r>
            <a:r>
              <a:rPr lang="sr-Cyrl-RS" dirty="0" smtClean="0"/>
              <a:t>делатност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Републици</a:t>
            </a:r>
            <a:r>
              <a:rPr lang="vi-VN" dirty="0" smtClean="0"/>
              <a:t> </a:t>
            </a:r>
            <a:r>
              <a:rPr lang="sr-Cyrl-RS" dirty="0" smtClean="0"/>
              <a:t>Србији</a:t>
            </a:r>
            <a:r>
              <a:rPr lang="vi-VN" dirty="0" smtClean="0"/>
              <a:t>, </a:t>
            </a:r>
            <a:r>
              <a:rPr lang="sr-Cyrl-RS" dirty="0" smtClean="0"/>
              <a:t>мора</a:t>
            </a:r>
            <a:r>
              <a:rPr lang="vi-VN" dirty="0" smtClean="0"/>
              <a:t>, </a:t>
            </a:r>
            <a:r>
              <a:rPr lang="sr-Cyrl-RS" dirty="0" smtClean="0"/>
              <a:t>поред</a:t>
            </a:r>
            <a:r>
              <a:rPr lang="vi-VN" dirty="0" smtClean="0"/>
              <a:t> </a:t>
            </a:r>
            <a:r>
              <a:rPr lang="sr-Cyrl-RS" dirty="0" smtClean="0"/>
              <a:t>наведених услова</a:t>
            </a:r>
            <a:r>
              <a:rPr lang="vi-VN" dirty="0" smtClean="0"/>
              <a:t> </a:t>
            </a:r>
            <a:r>
              <a:rPr lang="sr-Cyrl-RS" dirty="0" smtClean="0"/>
              <a:t>знати</a:t>
            </a:r>
            <a:r>
              <a:rPr lang="vi-VN" dirty="0" smtClean="0"/>
              <a:t> </a:t>
            </a:r>
            <a:r>
              <a:rPr lang="sr-Cyrl-RS" dirty="0" smtClean="0"/>
              <a:t>српски</a:t>
            </a:r>
            <a:r>
              <a:rPr lang="vi-VN" dirty="0" smtClean="0"/>
              <a:t> </a:t>
            </a:r>
            <a:r>
              <a:rPr lang="sr-Cyrl-RS" dirty="0" smtClean="0"/>
              <a:t>језик</a:t>
            </a:r>
            <a:r>
              <a:rPr lang="vi-VN" dirty="0" smtClean="0"/>
              <a:t> </a:t>
            </a:r>
            <a:r>
              <a:rPr lang="sr-Cyrl-RS" dirty="0" smtClean="0"/>
              <a:t>најмање</a:t>
            </a:r>
            <a:r>
              <a:rPr lang="vi-VN" dirty="0" smtClean="0"/>
              <a:t> </a:t>
            </a:r>
            <a:r>
              <a:rPr lang="sr-Cyrl-RS" dirty="0" smtClean="0"/>
              <a:t>на</a:t>
            </a:r>
            <a:r>
              <a:rPr lang="vi-VN" dirty="0" smtClean="0"/>
              <a:t> </a:t>
            </a:r>
            <a:r>
              <a:rPr lang="sr-Cyrl-RS" dirty="0" smtClean="0"/>
              <a:t>нивоу</a:t>
            </a:r>
            <a:r>
              <a:rPr lang="vi-VN" dirty="0" smtClean="0"/>
              <a:t> </a:t>
            </a:r>
            <a:r>
              <a:rPr lang="sr-Cyrl-RS" dirty="0" smtClean="0"/>
              <a:t>који</a:t>
            </a:r>
            <a:r>
              <a:rPr lang="vi-VN" dirty="0" smtClean="0"/>
              <a:t> </a:t>
            </a:r>
            <a:r>
              <a:rPr lang="sr-Cyrl-RS" dirty="0" smtClean="0"/>
              <a:t>је</a:t>
            </a:r>
            <a:r>
              <a:rPr lang="vi-VN" dirty="0" smtClean="0"/>
              <a:t> </a:t>
            </a:r>
            <a:r>
              <a:rPr lang="sr-Cyrl-RS" dirty="0" smtClean="0"/>
              <a:t>потребан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несметану</a:t>
            </a:r>
            <a:r>
              <a:rPr lang="vi-VN" dirty="0" smtClean="0"/>
              <a:t> </a:t>
            </a:r>
            <a:r>
              <a:rPr lang="sr-Cyrl-RS" dirty="0" smtClean="0"/>
              <a:t>комуникацију</a:t>
            </a:r>
            <a:r>
              <a:rPr lang="vi-VN" dirty="0" smtClean="0"/>
              <a:t>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пацијентом</a:t>
            </a:r>
            <a:r>
              <a:rPr lang="vi-VN" dirty="0" smtClean="0"/>
              <a:t>, </a:t>
            </a:r>
            <a:r>
              <a:rPr lang="sr-Cyrl-RS" dirty="0" smtClean="0"/>
              <a:t>као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други</a:t>
            </a:r>
            <a:r>
              <a:rPr lang="vi-VN" dirty="0" smtClean="0"/>
              <a:t> </a:t>
            </a:r>
            <a:r>
              <a:rPr lang="sr-Cyrl-RS" dirty="0" smtClean="0"/>
              <a:t>језик</a:t>
            </a:r>
            <a:r>
              <a:rPr lang="vi-VN" dirty="0" smtClean="0"/>
              <a:t> </a:t>
            </a:r>
            <a:r>
              <a:rPr lang="sr-Cyrl-RS" dirty="0" smtClean="0"/>
              <a:t>који</a:t>
            </a:r>
            <a:r>
              <a:rPr lang="vi-VN" dirty="0" smtClean="0"/>
              <a:t> </a:t>
            </a:r>
            <a:r>
              <a:rPr lang="sr-Cyrl-RS" dirty="0" smtClean="0"/>
              <a:t>је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службеној</a:t>
            </a:r>
            <a:r>
              <a:rPr lang="vi-VN" dirty="0" smtClean="0"/>
              <a:t> </a:t>
            </a:r>
            <a:r>
              <a:rPr lang="sr-Cyrl-RS" dirty="0" smtClean="0"/>
              <a:t>употреби</a:t>
            </a:r>
            <a:r>
              <a:rPr lang="vi-VN" dirty="0" smtClean="0"/>
              <a:t>,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складу</a:t>
            </a:r>
            <a:r>
              <a:rPr lang="vi-VN" dirty="0" smtClean="0"/>
              <a:t>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прописима</a:t>
            </a:r>
            <a:r>
              <a:rPr lang="vi-VN" dirty="0" smtClean="0"/>
              <a:t> </a:t>
            </a:r>
            <a:r>
              <a:rPr lang="sr-Cyrl-RS" dirty="0" smtClean="0"/>
              <a:t>којима</a:t>
            </a:r>
            <a:r>
              <a:rPr lang="vi-VN" dirty="0" smtClean="0"/>
              <a:t> </a:t>
            </a:r>
            <a:r>
              <a:rPr lang="sr-Cyrl-RS" dirty="0" smtClean="0"/>
              <a:t>се</a:t>
            </a:r>
            <a:r>
              <a:rPr lang="vi-VN" dirty="0" smtClean="0"/>
              <a:t> </a:t>
            </a:r>
            <a:r>
              <a:rPr lang="sr-Cyrl-RS" dirty="0" smtClean="0"/>
              <a:t>уређује</a:t>
            </a:r>
            <a:r>
              <a:rPr lang="vi-VN" dirty="0" smtClean="0"/>
              <a:t> </a:t>
            </a:r>
            <a:r>
              <a:rPr lang="sr-Cyrl-RS" dirty="0" smtClean="0"/>
              <a:t>службена</a:t>
            </a:r>
            <a:r>
              <a:rPr lang="vi-VN" dirty="0" smtClean="0"/>
              <a:t> </a:t>
            </a:r>
            <a:r>
              <a:rPr lang="sr-Cyrl-RS" dirty="0" smtClean="0"/>
              <a:t>употреба</a:t>
            </a:r>
            <a:r>
              <a:rPr lang="vi-VN" dirty="0" smtClean="0"/>
              <a:t> </a:t>
            </a:r>
            <a:r>
              <a:rPr lang="sr-Cyrl-RS" dirty="0" smtClean="0"/>
              <a:t>језика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Републици</a:t>
            </a:r>
            <a:r>
              <a:rPr lang="vi-VN" dirty="0" smtClean="0"/>
              <a:t> </a:t>
            </a:r>
            <a:r>
              <a:rPr lang="sr-Cyrl-RS" dirty="0" smtClean="0"/>
              <a:t>Србији</a:t>
            </a:r>
            <a:r>
              <a:rPr lang="vi-VN" dirty="0" smtClean="0"/>
              <a:t>, </a:t>
            </a:r>
            <a:r>
              <a:rPr lang="sr-Cyrl-RS" dirty="0" smtClean="0"/>
              <a:t>односно</a:t>
            </a:r>
            <a:r>
              <a:rPr lang="vi-VN" dirty="0" smtClean="0"/>
              <a:t> </a:t>
            </a:r>
            <a:r>
              <a:rPr lang="sr-Cyrl-RS" dirty="0" smtClean="0"/>
              <a:t>мора</a:t>
            </a:r>
            <a:r>
              <a:rPr lang="vi-VN" dirty="0" smtClean="0"/>
              <a:t> </a:t>
            </a:r>
            <a:r>
              <a:rPr lang="sr-Cyrl-RS" dirty="0" smtClean="0"/>
              <a:t>испунити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друге</a:t>
            </a:r>
            <a:r>
              <a:rPr lang="vi-VN" dirty="0" smtClean="0"/>
              <a:t> </a:t>
            </a:r>
            <a:r>
              <a:rPr lang="sr-Cyrl-RS" dirty="0" smtClean="0"/>
              <a:t>услове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складу</a:t>
            </a:r>
            <a:r>
              <a:rPr lang="vi-VN" dirty="0" smtClean="0"/>
              <a:t>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прописима</a:t>
            </a:r>
            <a:r>
              <a:rPr lang="vi-VN" dirty="0" smtClean="0"/>
              <a:t> </a:t>
            </a:r>
            <a:r>
              <a:rPr lang="sr-Cyrl-RS" dirty="0" smtClean="0"/>
              <a:t>којима</a:t>
            </a:r>
            <a:r>
              <a:rPr lang="vi-VN" dirty="0" smtClean="0"/>
              <a:t> </a:t>
            </a:r>
            <a:r>
              <a:rPr lang="sr-Cyrl-RS" dirty="0" smtClean="0"/>
              <a:t>се</a:t>
            </a:r>
            <a:r>
              <a:rPr lang="vi-VN" dirty="0" smtClean="0"/>
              <a:t> </a:t>
            </a:r>
            <a:r>
              <a:rPr lang="sr-Cyrl-RS" dirty="0" smtClean="0"/>
              <a:t>уређује</a:t>
            </a:r>
            <a:r>
              <a:rPr lang="vi-VN" dirty="0" smtClean="0"/>
              <a:t> </a:t>
            </a:r>
            <a:r>
              <a:rPr lang="sr-Cyrl-RS" dirty="0" smtClean="0"/>
              <a:t>запошљавање</a:t>
            </a:r>
            <a:r>
              <a:rPr lang="vi-VN" dirty="0" smtClean="0"/>
              <a:t> </a:t>
            </a:r>
            <a:r>
              <a:rPr lang="sr-Cyrl-RS" dirty="0" smtClean="0"/>
              <a:t>страних</a:t>
            </a:r>
            <a:r>
              <a:rPr lang="vi-VN" dirty="0" smtClean="0"/>
              <a:t> </a:t>
            </a:r>
            <a:r>
              <a:rPr lang="sr-Cyrl-RS" dirty="0" smtClean="0"/>
              <a:t>држављана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Републици</a:t>
            </a:r>
            <a:r>
              <a:rPr lang="vi-VN" dirty="0" smtClean="0"/>
              <a:t> </a:t>
            </a:r>
            <a:r>
              <a:rPr lang="sr-Cyrl-RS" dirty="0" smtClean="0"/>
              <a:t>Србији</a:t>
            </a:r>
            <a:r>
              <a:rPr lang="vi-VN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815530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239000" cy="876712"/>
          </a:xfrm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Приправнички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стаж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и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стручни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испит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здравствених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радника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671024"/>
            <a:ext cx="8964488" cy="5186976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Здравствени</a:t>
            </a:r>
            <a:r>
              <a:rPr lang="en-US" sz="2200" dirty="0" smtClean="0"/>
              <a:t> </a:t>
            </a:r>
            <a:r>
              <a:rPr lang="sr-Cyrl-RS" sz="2200" dirty="0" smtClean="0"/>
              <a:t>радници</a:t>
            </a:r>
            <a:r>
              <a:rPr lang="en-US" sz="2200" dirty="0" smtClean="0"/>
              <a:t> </a:t>
            </a:r>
            <a:r>
              <a:rPr lang="sr-Cyrl-RS" sz="2200" dirty="0" smtClean="0"/>
              <a:t>не</a:t>
            </a:r>
            <a:r>
              <a:rPr lang="en-US" sz="2200" dirty="0" smtClean="0"/>
              <a:t> </a:t>
            </a:r>
            <a:r>
              <a:rPr lang="sr-Cyrl-RS" sz="2200" dirty="0" smtClean="0"/>
              <a:t>могу</a:t>
            </a:r>
            <a:r>
              <a:rPr lang="en-US" sz="2200" dirty="0" smtClean="0"/>
              <a:t> </a:t>
            </a:r>
            <a:r>
              <a:rPr lang="sr-Cyrl-RS" sz="2200" dirty="0" smtClean="0"/>
              <a:t>обављати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en-US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en-US" sz="2200" dirty="0" smtClean="0"/>
              <a:t> </a:t>
            </a:r>
            <a:r>
              <a:rPr lang="sr-Cyrl-RS" sz="2200" dirty="0" smtClean="0"/>
              <a:t>док</a:t>
            </a:r>
            <a:r>
              <a:rPr lang="en-US" sz="2200" dirty="0" smtClean="0"/>
              <a:t> </a:t>
            </a:r>
            <a:r>
              <a:rPr lang="sr-Cyrl-RS" sz="2200" dirty="0" smtClean="0"/>
              <a:t>не</a:t>
            </a:r>
            <a:r>
              <a:rPr lang="en-US" sz="2200" dirty="0" smtClean="0"/>
              <a:t> </a:t>
            </a:r>
            <a:r>
              <a:rPr lang="sr-Cyrl-RS" sz="2200" dirty="0" smtClean="0"/>
              <a:t>обаве</a:t>
            </a:r>
            <a:r>
              <a:rPr lang="en-US" sz="2200" dirty="0" smtClean="0"/>
              <a:t> </a:t>
            </a:r>
            <a:r>
              <a:rPr lang="sr-Cyrl-RS" sz="2200" dirty="0" smtClean="0"/>
              <a:t>приправнички</a:t>
            </a:r>
            <a:r>
              <a:rPr lang="en-US" sz="2200" dirty="0" smtClean="0"/>
              <a:t> </a:t>
            </a:r>
            <a:r>
              <a:rPr lang="sr-Cyrl-RS" sz="2200" dirty="0" smtClean="0"/>
              <a:t>стаж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положе</a:t>
            </a:r>
            <a:r>
              <a:rPr lang="en-US" sz="2200" dirty="0" smtClean="0"/>
              <a:t> </a:t>
            </a:r>
            <a:r>
              <a:rPr lang="sr-Cyrl-RS" sz="2200" dirty="0" smtClean="0"/>
              <a:t>стручни</a:t>
            </a:r>
            <a:r>
              <a:rPr lang="en-US" sz="2200" dirty="0" smtClean="0"/>
              <a:t> </a:t>
            </a:r>
            <a:r>
              <a:rPr lang="sr-Cyrl-RS" sz="2200" dirty="0" smtClean="0"/>
              <a:t>испит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овим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. </a:t>
            </a:r>
          </a:p>
          <a:p>
            <a:r>
              <a:rPr lang="sr-Cyrl-RS" sz="2200" dirty="0" smtClean="0"/>
              <a:t>Приправнички</a:t>
            </a:r>
            <a:r>
              <a:rPr lang="en-US" sz="2200" dirty="0" smtClean="0"/>
              <a:t> </a:t>
            </a:r>
            <a:r>
              <a:rPr lang="sr-Cyrl-RS" sz="2200" dirty="0" smtClean="0"/>
              <a:t>стаж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раднике</a:t>
            </a:r>
            <a:r>
              <a:rPr lang="en-US" sz="2200" dirty="0" smtClean="0"/>
              <a:t> </a:t>
            </a:r>
            <a:r>
              <a:rPr lang="sr-Cyrl-RS" sz="2200" dirty="0" smtClean="0"/>
              <a:t>траје</a:t>
            </a:r>
            <a:r>
              <a:rPr lang="en-US" sz="2200" dirty="0" smtClean="0"/>
              <a:t> </a:t>
            </a:r>
            <a:r>
              <a:rPr lang="sr-Cyrl-RS" sz="2200" dirty="0" smtClean="0"/>
              <a:t>шест</a:t>
            </a:r>
            <a:r>
              <a:rPr lang="en-US" sz="2200" dirty="0" smtClean="0"/>
              <a:t> </a:t>
            </a:r>
            <a:r>
              <a:rPr lang="sr-Cyrl-RS" sz="2200" dirty="0" smtClean="0"/>
              <a:t>месеци</a:t>
            </a:r>
            <a:r>
              <a:rPr lang="en-US" sz="2200" dirty="0" smtClean="0"/>
              <a:t>. </a:t>
            </a:r>
          </a:p>
          <a:p>
            <a:r>
              <a:rPr lang="sr-Cyrl-RS" sz="2200" dirty="0" smtClean="0"/>
              <a:t>Даном</a:t>
            </a:r>
            <a:r>
              <a:rPr lang="en-US" sz="2200" dirty="0" smtClean="0"/>
              <a:t> </a:t>
            </a:r>
            <a:r>
              <a:rPr lang="sr-Cyrl-RS" sz="2200" dirty="0" smtClean="0"/>
              <a:t>започињања</a:t>
            </a:r>
            <a:r>
              <a:rPr lang="en-US" sz="2200" dirty="0" smtClean="0"/>
              <a:t> </a:t>
            </a:r>
            <a:r>
              <a:rPr lang="sr-Cyrl-RS" sz="2200" dirty="0" smtClean="0"/>
              <a:t>обављања</a:t>
            </a:r>
            <a:r>
              <a:rPr lang="en-US" sz="2200" dirty="0" smtClean="0"/>
              <a:t> </a:t>
            </a:r>
            <a:r>
              <a:rPr lang="sr-Cyrl-RS" sz="2200" dirty="0" smtClean="0"/>
              <a:t>приправничког</a:t>
            </a:r>
            <a:r>
              <a:rPr lang="en-US" sz="2200" dirty="0" smtClean="0"/>
              <a:t> </a:t>
            </a:r>
            <a:r>
              <a:rPr lang="sr-Cyrl-RS" sz="2200" dirty="0" smtClean="0"/>
              <a:t>стажа</a:t>
            </a:r>
            <a:r>
              <a:rPr lang="en-US" sz="2200" dirty="0" smtClean="0"/>
              <a:t>, </a:t>
            </a:r>
            <a:r>
              <a:rPr lang="sr-Cyrl-RS" sz="2200" dirty="0" smtClean="0"/>
              <a:t>здравствени</a:t>
            </a:r>
            <a:r>
              <a:rPr lang="en-US" sz="2200" dirty="0" smtClean="0"/>
              <a:t> </a:t>
            </a:r>
            <a:r>
              <a:rPr lang="sr-Cyrl-RS" sz="2200" dirty="0" smtClean="0"/>
              <a:t>радник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дужан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упише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именик</a:t>
            </a:r>
            <a:r>
              <a:rPr lang="en-US" sz="2200" dirty="0" smtClean="0"/>
              <a:t> </a:t>
            </a:r>
            <a:r>
              <a:rPr lang="sr-Cyrl-RS" sz="2200" dirty="0" smtClean="0"/>
              <a:t>надлежне</a:t>
            </a:r>
            <a:r>
              <a:rPr lang="en-US" sz="2200" dirty="0" smtClean="0"/>
              <a:t> </a:t>
            </a:r>
            <a:r>
              <a:rPr lang="sr-Cyrl-RS" sz="2200" dirty="0" smtClean="0"/>
              <a:t>коморе</a:t>
            </a:r>
            <a:r>
              <a:rPr lang="en-US" sz="2200" dirty="0" smtClean="0"/>
              <a:t>,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којем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води</a:t>
            </a:r>
            <a:r>
              <a:rPr lang="en-US" sz="2200" dirty="0" smtClean="0"/>
              <a:t> </a:t>
            </a:r>
            <a:r>
              <a:rPr lang="sr-Cyrl-RS" sz="2200" dirty="0" smtClean="0"/>
              <a:t>евиденција</a:t>
            </a:r>
            <a:r>
              <a:rPr lang="en-US" sz="2200" dirty="0" smtClean="0"/>
              <a:t> </a:t>
            </a:r>
            <a:r>
              <a:rPr lang="sr-Cyrl-RS" sz="2200" dirty="0" smtClean="0"/>
              <a:t>о</a:t>
            </a:r>
            <a:r>
              <a:rPr lang="en-US" sz="2200" dirty="0" smtClean="0"/>
              <a:t> </a:t>
            </a:r>
            <a:r>
              <a:rPr lang="sr-Cyrl-RS" sz="2200" dirty="0" smtClean="0"/>
              <a:t>приправницима</a:t>
            </a:r>
            <a:r>
              <a:rPr lang="en-US" sz="2200" dirty="0" smtClean="0"/>
              <a:t>. </a:t>
            </a:r>
            <a:endParaRPr lang="en-US" sz="2200" dirty="0"/>
          </a:p>
        </p:txBody>
      </p:sp>
      <p:pic>
        <p:nvPicPr>
          <p:cNvPr id="8194" name="Picture 2" descr="D:\Users\Mirjana Janicijevic\Desktop\zastitazdravlj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365104"/>
            <a:ext cx="3096344" cy="2041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74222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239000" cy="66068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 </a:t>
            </a:r>
            <a:r>
              <a:rPr lang="sr-Cyrl-RS" sz="3600" b="1" dirty="0" smtClean="0">
                <a:solidFill>
                  <a:schemeClr val="tx1"/>
                </a:solidFill>
              </a:rPr>
              <a:t>Здравствена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</a:rPr>
              <a:t>заштита - дефиниција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8352928" cy="5258984"/>
          </a:xfrm>
        </p:spPr>
        <p:txBody>
          <a:bodyPr>
            <a:normAutofit/>
          </a:bodyPr>
          <a:lstStyle/>
          <a:p>
            <a:endParaRPr lang="en-US" sz="2200" dirty="0" smtClean="0"/>
          </a:p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заштита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организована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свеобухватна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друштва</a:t>
            </a:r>
            <a:r>
              <a:rPr lang="vi-VN" sz="2200" dirty="0" smtClean="0"/>
              <a:t>,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циљем</a:t>
            </a:r>
            <a:r>
              <a:rPr lang="en-US" sz="2200" dirty="0" smtClean="0"/>
              <a:t> </a:t>
            </a:r>
            <a:r>
              <a:rPr lang="sr-Cyrl-RS" sz="2200" dirty="0" smtClean="0"/>
              <a:t>остваривања</a:t>
            </a:r>
            <a:r>
              <a:rPr lang="vi-VN" sz="2200" dirty="0" smtClean="0"/>
              <a:t> </a:t>
            </a:r>
            <a:r>
              <a:rPr lang="sr-Cyrl-RS" sz="2200" dirty="0" smtClean="0"/>
              <a:t>највишег</a:t>
            </a:r>
            <a:r>
              <a:rPr lang="vi-VN" sz="2200" dirty="0" smtClean="0"/>
              <a:t> </a:t>
            </a:r>
            <a:r>
              <a:rPr lang="sr-Cyrl-RS" sz="2200" dirty="0" smtClean="0"/>
              <a:t>могућег</a:t>
            </a:r>
            <a:r>
              <a:rPr lang="vi-VN" sz="2200" dirty="0" smtClean="0"/>
              <a:t> </a:t>
            </a:r>
            <a:r>
              <a:rPr lang="sr-Cyrl-RS" sz="2200" dirty="0" smtClean="0"/>
              <a:t>нивоа</a:t>
            </a:r>
            <a:r>
              <a:rPr lang="en-US" sz="2200" dirty="0" smtClean="0"/>
              <a:t> </a:t>
            </a:r>
            <a:r>
              <a:rPr lang="sr-Cyrl-RS" sz="2200" dirty="0" smtClean="0"/>
              <a:t>очувања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унапређења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здравља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грађана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заштита</a:t>
            </a:r>
            <a:r>
              <a:rPr lang="vi-VN" sz="2200" dirty="0" smtClean="0"/>
              <a:t> </a:t>
            </a:r>
            <a:r>
              <a:rPr lang="sr-Cyrl-RS" sz="2200" dirty="0" smtClean="0"/>
              <a:t>обухвата</a:t>
            </a:r>
            <a:r>
              <a:rPr lang="vi-VN" sz="2200" dirty="0" smtClean="0"/>
              <a:t> </a:t>
            </a:r>
            <a:r>
              <a:rPr lang="sr-Cyrl-RS" sz="2200" dirty="0" smtClean="0"/>
              <a:t>спровођење</a:t>
            </a:r>
            <a:r>
              <a:rPr lang="en-US" sz="2200" dirty="0" smtClean="0"/>
              <a:t> </a:t>
            </a:r>
            <a:r>
              <a:rPr lang="sr-Cyrl-RS" sz="2200" dirty="0" smtClean="0"/>
              <a:t>мера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активности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очување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унапређење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здравља</a:t>
            </a:r>
            <a:r>
              <a:rPr lang="vi-VN" sz="2200" dirty="0" smtClean="0"/>
              <a:t> </a:t>
            </a:r>
            <a:r>
              <a:rPr lang="sr-Cyrl-RS" sz="2200" dirty="0" smtClean="0"/>
              <a:t>држављана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Републике</a:t>
            </a:r>
            <a:r>
              <a:rPr lang="vi-VN" sz="2200" dirty="0" smtClean="0"/>
              <a:t> </a:t>
            </a:r>
            <a:r>
              <a:rPr lang="sr-Cyrl-RS" sz="2200" dirty="0" smtClean="0"/>
              <a:t>Србије</a:t>
            </a:r>
            <a:r>
              <a:rPr lang="en-US" sz="2200" dirty="0" smtClean="0"/>
              <a:t>, </a:t>
            </a:r>
            <a:r>
              <a:rPr lang="sr-Cyrl-RS" sz="2200" dirty="0" smtClean="0"/>
              <a:t>спречавање</a:t>
            </a:r>
            <a:r>
              <a:rPr lang="vi-VN" sz="2200" dirty="0" smtClean="0"/>
              <a:t>, </a:t>
            </a:r>
            <a:r>
              <a:rPr lang="sr-Cyrl-RS" sz="2200" dirty="0" smtClean="0"/>
              <a:t>сузбијање</a:t>
            </a:r>
            <a:r>
              <a:rPr lang="vi-VN" sz="2200" dirty="0" smtClean="0"/>
              <a:t> </a:t>
            </a:r>
            <a:r>
              <a:rPr lang="sr-Cyrl-RS" sz="2200" dirty="0" smtClean="0"/>
              <a:t>болести и</a:t>
            </a:r>
            <a:r>
              <a:rPr lang="vi-VN" sz="2200" dirty="0" smtClean="0"/>
              <a:t> </a:t>
            </a:r>
            <a:r>
              <a:rPr lang="sr-Cyrl-RS" sz="2200" dirty="0" smtClean="0"/>
              <a:t>рано</a:t>
            </a:r>
            <a:r>
              <a:rPr lang="vi-VN" sz="2200" dirty="0" smtClean="0"/>
              <a:t> </a:t>
            </a:r>
            <a:r>
              <a:rPr lang="sr-Cyrl-RS" sz="2200" dirty="0" smtClean="0"/>
              <a:t>откривање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болести</a:t>
            </a:r>
            <a:r>
              <a:rPr lang="vi-VN" sz="2200" dirty="0" smtClean="0"/>
              <a:t>, </a:t>
            </a:r>
            <a:r>
              <a:rPr lang="sr-Cyrl-RS" sz="2200" dirty="0" smtClean="0"/>
              <a:t>повреда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других</a:t>
            </a:r>
            <a:r>
              <a:rPr lang="vi-VN" sz="2200" dirty="0" smtClean="0"/>
              <a:t> </a:t>
            </a:r>
            <a:r>
              <a:rPr lang="sr-Cyrl-RS" sz="2200" dirty="0" smtClean="0"/>
              <a:t>поремећаја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здравља</a:t>
            </a:r>
            <a:r>
              <a:rPr lang="en-US" sz="2200" dirty="0" smtClean="0"/>
              <a:t>, </a:t>
            </a:r>
            <a:r>
              <a:rPr lang="sr-Cyrl-RS" sz="2200" dirty="0" smtClean="0"/>
              <a:t>благовремено</a:t>
            </a:r>
            <a:r>
              <a:rPr lang="vi-VN" sz="2200" dirty="0" smtClean="0"/>
              <a:t>, </a:t>
            </a:r>
            <a:r>
              <a:rPr lang="sr-Cyrl-RS" sz="2200" dirty="0" smtClean="0"/>
              <a:t>делотворно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ефикасно</a:t>
            </a:r>
            <a:r>
              <a:rPr lang="en-US" sz="2200" dirty="0" smtClean="0"/>
              <a:t> </a:t>
            </a:r>
            <a:r>
              <a:rPr lang="sr-Cyrl-RS" sz="2200" dirty="0" smtClean="0"/>
              <a:t>лечење</a:t>
            </a:r>
            <a:r>
              <a:rPr lang="vi-VN" sz="2200" dirty="0" smtClean="0"/>
              <a:t>,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негу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рехабилитацију</a:t>
            </a:r>
            <a:r>
              <a:rPr lang="vi-VN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39000" cy="732696"/>
          </a:xfrm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Стручно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усавршавање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здравствених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радника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и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здравствених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сарадника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700808"/>
            <a:ext cx="9144000" cy="3928396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Под</a:t>
            </a:r>
            <a:r>
              <a:rPr lang="en-US" sz="2200" dirty="0" smtClean="0"/>
              <a:t> </a:t>
            </a:r>
            <a:r>
              <a:rPr lang="sr-Cyrl-RS" sz="2200" dirty="0" smtClean="0"/>
              <a:t>стручним</a:t>
            </a:r>
            <a:r>
              <a:rPr lang="en-US" sz="2200" dirty="0" smtClean="0"/>
              <a:t> </a:t>
            </a:r>
            <a:r>
              <a:rPr lang="sr-Cyrl-RS" sz="2200" dirty="0" smtClean="0"/>
              <a:t>усавршавањем</a:t>
            </a:r>
            <a:r>
              <a:rPr lang="en-US" sz="2200" dirty="0" smtClean="0"/>
              <a:t>, </a:t>
            </a:r>
            <a:r>
              <a:rPr lang="sr-Cyrl-RS" sz="2200" dirty="0" smtClean="0"/>
              <a:t>подразумева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стицање</a:t>
            </a:r>
            <a:r>
              <a:rPr lang="en-US" sz="2200" dirty="0" smtClean="0"/>
              <a:t> </a:t>
            </a:r>
            <a:r>
              <a:rPr lang="sr-Cyrl-RS" sz="2200" dirty="0" smtClean="0"/>
              <a:t>знања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вештина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радника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сарадника</a:t>
            </a:r>
            <a:r>
              <a:rPr lang="en-US" sz="2200" dirty="0" smtClean="0"/>
              <a:t>, </a:t>
            </a:r>
            <a:r>
              <a:rPr lang="sr-Cyrl-RS" sz="2200" dirty="0" smtClean="0"/>
              <a:t>које</a:t>
            </a:r>
            <a:r>
              <a:rPr lang="en-US" sz="2200" dirty="0" smtClean="0"/>
              <a:t> </a:t>
            </a:r>
            <a:r>
              <a:rPr lang="sr-Cyrl-RS" sz="2200" dirty="0" smtClean="0"/>
              <a:t>обухвата</a:t>
            </a:r>
            <a:r>
              <a:rPr lang="en-US" sz="2200" dirty="0" smtClean="0"/>
              <a:t>: </a:t>
            </a:r>
          </a:p>
          <a:p>
            <a:pPr>
              <a:buNone/>
            </a:pPr>
            <a:r>
              <a:rPr lang="sr-Cyrl-RS" sz="2200" dirty="0" smtClean="0"/>
              <a:t>	</a:t>
            </a:r>
            <a:r>
              <a:rPr lang="en-US" sz="2200" b="1" dirty="0" smtClean="0"/>
              <a:t>1)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Специјализације</a:t>
            </a:r>
            <a:r>
              <a:rPr lang="en-US" sz="2200" dirty="0" smtClean="0"/>
              <a:t>, </a:t>
            </a:r>
            <a:r>
              <a:rPr lang="sr-Cyrl-RS" sz="2200" dirty="0" smtClean="0"/>
              <a:t>уже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специјализације</a:t>
            </a:r>
            <a:r>
              <a:rPr lang="en-US" sz="2200" dirty="0" smtClean="0"/>
              <a:t>, </a:t>
            </a:r>
            <a:r>
              <a:rPr lang="sr-Cyrl-RS" sz="2200" dirty="0" smtClean="0"/>
              <a:t>континуирану</a:t>
            </a:r>
            <a:r>
              <a:rPr lang="en-US" sz="2200" dirty="0" smtClean="0"/>
              <a:t> </a:t>
            </a:r>
            <a:r>
              <a:rPr lang="sr-Cyrl-RS" sz="2200" dirty="0" smtClean="0"/>
              <a:t>едукацију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друге</a:t>
            </a:r>
            <a:r>
              <a:rPr lang="en-US" sz="2200" dirty="0" smtClean="0"/>
              <a:t> </a:t>
            </a:r>
            <a:r>
              <a:rPr lang="sr-Cyrl-RS" sz="2200" dirty="0" smtClean="0"/>
              <a:t>облике</a:t>
            </a:r>
            <a:r>
              <a:rPr lang="en-US" sz="2200" dirty="0" smtClean="0"/>
              <a:t> </a:t>
            </a:r>
            <a:r>
              <a:rPr lang="sr-Cyrl-RS" sz="2200" dirty="0" smtClean="0"/>
              <a:t>стручног</a:t>
            </a:r>
            <a:r>
              <a:rPr lang="en-US" sz="2200" dirty="0" smtClean="0"/>
              <a:t> </a:t>
            </a:r>
            <a:r>
              <a:rPr lang="sr-Cyrl-RS" sz="2200" dirty="0" smtClean="0"/>
              <a:t>усавршавања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радника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sr-Cyrl-RS" sz="2200" dirty="0" smtClean="0"/>
              <a:t>	</a:t>
            </a:r>
            <a:r>
              <a:rPr lang="en-US" sz="2200" b="1" dirty="0" smtClean="0"/>
              <a:t>2)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Специјализације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сарадника</a:t>
            </a:r>
            <a:r>
              <a:rPr lang="en-US" sz="2200" dirty="0" smtClean="0"/>
              <a:t> </a:t>
            </a:r>
          </a:p>
        </p:txBody>
      </p:sp>
      <p:pic>
        <p:nvPicPr>
          <p:cNvPr id="9218" name="Picture 2" descr="D:\Users\Mirjana Janicijevic\Desktop\NARODNI-ZDRAVSTVENI-LIST-Nema-odrzivog-razvoja-bez-dostupne-zdravstvene-zastite-717x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149080"/>
            <a:ext cx="3875692" cy="2421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440939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9024" y="1340768"/>
            <a:ext cx="8784976" cy="3672408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Здравствени</a:t>
            </a:r>
            <a:r>
              <a:rPr lang="vi-VN" sz="2200" dirty="0" smtClean="0"/>
              <a:t> </a:t>
            </a:r>
            <a:r>
              <a:rPr lang="sr-Cyrl-RS" sz="2200" dirty="0" smtClean="0"/>
              <a:t>радник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здравствени</a:t>
            </a:r>
            <a:r>
              <a:rPr lang="vi-VN" sz="2200" dirty="0" smtClean="0"/>
              <a:t> </a:t>
            </a:r>
            <a:r>
              <a:rPr lang="sr-Cyrl-RS" sz="2200" dirty="0" smtClean="0"/>
              <a:t>сарадник</a:t>
            </a:r>
            <a:r>
              <a:rPr lang="vi-VN" sz="2200" dirty="0" smtClean="0"/>
              <a:t> </a:t>
            </a:r>
            <a:r>
              <a:rPr lang="sr-Cyrl-RS" sz="2200" dirty="0" smtClean="0"/>
              <a:t>има</a:t>
            </a:r>
            <a:r>
              <a:rPr lang="vi-VN" sz="2200" dirty="0" smtClean="0"/>
              <a:t> </a:t>
            </a:r>
            <a:r>
              <a:rPr lang="sr-Cyrl-RS" sz="2200" dirty="0" smtClean="0"/>
              <a:t>право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дужност</a:t>
            </a:r>
            <a:r>
              <a:rPr lang="vi-VN" sz="2200" dirty="0" smtClean="0"/>
              <a:t> </a:t>
            </a:r>
            <a:r>
              <a:rPr lang="sr-Cyrl-RS" sz="2200" dirty="0" smtClean="0"/>
              <a:t>да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току</a:t>
            </a:r>
            <a:r>
              <a:rPr lang="vi-VN" sz="2200" dirty="0" smtClean="0"/>
              <a:t> </a:t>
            </a:r>
            <a:r>
              <a:rPr lang="sr-Cyrl-RS" sz="2200" dirty="0" smtClean="0"/>
              <a:t>рада</a:t>
            </a:r>
            <a:r>
              <a:rPr lang="vi-VN" sz="2200" dirty="0" smtClean="0"/>
              <a:t> </a:t>
            </a:r>
            <a:r>
              <a:rPr lang="sr-Cyrl-RS" sz="2200" dirty="0" smtClean="0"/>
              <a:t>стално</a:t>
            </a:r>
            <a:r>
              <a:rPr lang="vi-VN" sz="2200" dirty="0" smtClean="0"/>
              <a:t> </a:t>
            </a:r>
            <a:r>
              <a:rPr lang="sr-Cyrl-RS" sz="2200" dirty="0" smtClean="0"/>
              <a:t>прати</a:t>
            </a:r>
            <a:r>
              <a:rPr lang="vi-VN" sz="2200" dirty="0" smtClean="0"/>
              <a:t> </a:t>
            </a:r>
            <a:r>
              <a:rPr lang="sr-Cyrl-RS" sz="2200" dirty="0" smtClean="0"/>
              <a:t>развој</a:t>
            </a:r>
            <a:r>
              <a:rPr lang="vi-VN" sz="2200" dirty="0" smtClean="0"/>
              <a:t> </a:t>
            </a:r>
            <a:r>
              <a:rPr lang="sr-Cyrl-RS" sz="2200" dirty="0" smtClean="0"/>
              <a:t>медицинске</a:t>
            </a:r>
            <a:r>
              <a:rPr lang="vi-VN" sz="2200" dirty="0" smtClean="0"/>
              <a:t>, </a:t>
            </a:r>
            <a:r>
              <a:rPr lang="sr-Cyrl-RS" sz="2200" dirty="0" smtClean="0"/>
              <a:t>стоматолошке</a:t>
            </a:r>
            <a:r>
              <a:rPr lang="vi-VN" sz="2200" dirty="0" smtClean="0"/>
              <a:t>, </a:t>
            </a:r>
            <a:r>
              <a:rPr lang="sr-Cyrl-RS" sz="2200" dirty="0" smtClean="0"/>
              <a:t>фармацеутске</a:t>
            </a:r>
            <a:r>
              <a:rPr lang="vi-VN" sz="2200" dirty="0" smtClean="0"/>
              <a:t> </a:t>
            </a:r>
            <a:r>
              <a:rPr lang="sr-Cyrl-RS" sz="2200" dirty="0" smtClean="0"/>
              <a:t>науке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других</a:t>
            </a:r>
            <a:r>
              <a:rPr lang="vi-VN" sz="2200" dirty="0" smtClean="0"/>
              <a:t> </a:t>
            </a:r>
            <a:r>
              <a:rPr lang="sr-Cyrl-RS" sz="2200" dirty="0" smtClean="0"/>
              <a:t>одговарајућих</a:t>
            </a:r>
            <a:r>
              <a:rPr lang="vi-VN" sz="2200" dirty="0" smtClean="0"/>
              <a:t> </a:t>
            </a:r>
            <a:r>
              <a:rPr lang="sr-Cyrl-RS" sz="2200" dirty="0" smtClean="0"/>
              <a:t>наука</a:t>
            </a:r>
            <a:r>
              <a:rPr lang="vi-VN" sz="2200" dirty="0" smtClean="0"/>
              <a:t>, </a:t>
            </a:r>
            <a:r>
              <a:rPr lang="sr-Cyrl-RS" sz="2200" dirty="0" smtClean="0"/>
              <a:t>да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стручно</a:t>
            </a:r>
            <a:r>
              <a:rPr lang="vi-VN" sz="2200" dirty="0" smtClean="0"/>
              <a:t> </a:t>
            </a:r>
            <a:r>
              <a:rPr lang="sr-Cyrl-RS" sz="2200" dirty="0" smtClean="0"/>
              <a:t>усавршава</a:t>
            </a:r>
            <a:r>
              <a:rPr lang="vi-VN" sz="2200" dirty="0" smtClean="0"/>
              <a:t>, </a:t>
            </a:r>
            <a:r>
              <a:rPr lang="sr-Cyrl-RS" sz="2200" dirty="0" smtClean="0"/>
              <a:t>ради</a:t>
            </a:r>
            <a:r>
              <a:rPr lang="vi-VN" sz="2200" dirty="0" smtClean="0"/>
              <a:t> </a:t>
            </a:r>
            <a:r>
              <a:rPr lang="sr-Cyrl-RS" sz="2200" dirty="0" smtClean="0"/>
              <a:t>одржавања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унапређивања</a:t>
            </a:r>
            <a:r>
              <a:rPr lang="vi-VN" sz="2200" dirty="0" smtClean="0"/>
              <a:t> </a:t>
            </a:r>
            <a:r>
              <a:rPr lang="sr-Cyrl-RS" sz="2200" dirty="0" smtClean="0"/>
              <a:t>квалитета</a:t>
            </a:r>
            <a:r>
              <a:rPr lang="vi-VN" sz="2200" dirty="0" smtClean="0"/>
              <a:t> </a:t>
            </a:r>
            <a:r>
              <a:rPr lang="sr-Cyrl-RS" sz="2200" dirty="0" smtClean="0"/>
              <a:t>свог</a:t>
            </a:r>
            <a:r>
              <a:rPr lang="vi-VN" sz="2200" dirty="0" smtClean="0"/>
              <a:t> </a:t>
            </a:r>
            <a:r>
              <a:rPr lang="sr-Cyrl-RS" sz="2200" dirty="0" smtClean="0"/>
              <a:t>рада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Стручно</a:t>
            </a:r>
            <a:r>
              <a:rPr lang="en-US" sz="2200" dirty="0" smtClean="0"/>
              <a:t> </a:t>
            </a:r>
            <a:r>
              <a:rPr lang="sr-Cyrl-RS" sz="2200" dirty="0" smtClean="0"/>
              <a:t>усавршавање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здравственог</a:t>
            </a:r>
            <a:r>
              <a:rPr lang="en-US" sz="2200" dirty="0" smtClean="0"/>
              <a:t> </a:t>
            </a:r>
            <a:r>
              <a:rPr lang="sr-Cyrl-RS" sz="2200" dirty="0" smtClean="0"/>
              <a:t>радника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услов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добијање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обнављање</a:t>
            </a:r>
            <a:r>
              <a:rPr lang="en-US" sz="2200" dirty="0" smtClean="0"/>
              <a:t> </a:t>
            </a:r>
            <a:r>
              <a:rPr lang="sr-Cyrl-RS" sz="2200" dirty="0" smtClean="0"/>
              <a:t>лиценце</a:t>
            </a:r>
            <a:r>
              <a:rPr lang="en-US" sz="2200" dirty="0" smtClean="0"/>
              <a:t>. </a:t>
            </a:r>
          </a:p>
        </p:txBody>
      </p:sp>
      <p:pic>
        <p:nvPicPr>
          <p:cNvPr id="5122" name="Picture 2" descr="C:\Users\Mirjana Petrovic\Desktop\5d10bb6b-31e8-4c52-afb7-4acf0a0a0a67-gydytojai-preview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221088"/>
            <a:ext cx="3071266" cy="19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194669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588680"/>
          </a:xfrm>
        </p:spPr>
        <p:txBody>
          <a:bodyPr>
            <a:no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Облик</a:t>
            </a:r>
            <a:r>
              <a:rPr lang="en-US" sz="3200" b="1" dirty="0" smtClean="0">
                <a:solidFill>
                  <a:schemeClr val="tx1"/>
                </a:solidFill>
              </a:rPr>
              <a:t>, </a:t>
            </a:r>
            <a:r>
              <a:rPr lang="sr-Cyrl-RS" sz="3200" b="1" dirty="0" smtClean="0">
                <a:solidFill>
                  <a:schemeClr val="tx1"/>
                </a:solidFill>
              </a:rPr>
              <a:t>врсте</a:t>
            </a:r>
            <a:r>
              <a:rPr lang="en-US" sz="3200" b="1" dirty="0" smtClean="0">
                <a:solidFill>
                  <a:schemeClr val="tx1"/>
                </a:solidFill>
              </a:rPr>
              <a:t>, </a:t>
            </a:r>
            <a:r>
              <a:rPr lang="sr-Cyrl-RS" sz="3200" b="1" dirty="0" smtClean="0">
                <a:solidFill>
                  <a:schemeClr val="tx1"/>
                </a:solidFill>
              </a:rPr>
              <a:t>услови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оснивање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sr-Cyrl-RS" sz="3200" b="1" dirty="0" smtClean="0">
                <a:solidFill>
                  <a:schemeClr val="tx1"/>
                </a:solidFill>
              </a:rPr>
              <a:t>и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престанак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рада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здравствених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установа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916832"/>
            <a:ext cx="8568952" cy="5186976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vi-VN" sz="2200" dirty="0" smtClean="0"/>
              <a:t> </a:t>
            </a:r>
            <a:r>
              <a:rPr lang="sr-Cyrl-RS" sz="2200" dirty="0" smtClean="0"/>
              <a:t>може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основати</a:t>
            </a:r>
            <a:r>
              <a:rPr lang="vi-VN" sz="2200" dirty="0" smtClean="0"/>
              <a:t> </a:t>
            </a:r>
            <a:r>
              <a:rPr lang="sr-Cyrl-RS" sz="2200" dirty="0" smtClean="0"/>
              <a:t>средствима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јавној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приватној</a:t>
            </a:r>
            <a:r>
              <a:rPr lang="vi-VN" sz="2200" dirty="0" smtClean="0"/>
              <a:t> </a:t>
            </a:r>
            <a:r>
              <a:rPr lang="sr-Cyrl-RS" sz="2200" dirty="0" smtClean="0"/>
              <a:t>својини</a:t>
            </a:r>
            <a:r>
              <a:rPr lang="en-US" sz="2200" dirty="0" smtClean="0"/>
              <a:t>,</a:t>
            </a:r>
            <a:r>
              <a:rPr lang="pl-PL" sz="2200" dirty="0" smtClean="0"/>
              <a:t> </a:t>
            </a:r>
            <a:r>
              <a:rPr lang="sr-Cyrl-RS" sz="2200" dirty="0" smtClean="0"/>
              <a:t>ако</a:t>
            </a:r>
            <a:r>
              <a:rPr lang="pl-PL" sz="2200" dirty="0" smtClean="0"/>
              <a:t>  </a:t>
            </a:r>
            <a:r>
              <a:rPr lang="sr-Cyrl-RS" sz="2200" dirty="0" smtClean="0"/>
              <a:t>законом</a:t>
            </a:r>
            <a:r>
              <a:rPr lang="pl-PL" sz="2200" dirty="0" smtClean="0"/>
              <a:t> </a:t>
            </a:r>
            <a:r>
              <a:rPr lang="sr-Cyrl-RS" sz="2200" dirty="0" smtClean="0"/>
              <a:t>није</a:t>
            </a:r>
            <a:r>
              <a:rPr lang="pl-PL" sz="2200" dirty="0" smtClean="0"/>
              <a:t> </a:t>
            </a:r>
            <a:r>
              <a:rPr lang="sr-Cyrl-RS" sz="2200" dirty="0" smtClean="0"/>
              <a:t>другачије</a:t>
            </a:r>
            <a:r>
              <a:rPr lang="pl-PL" sz="2200" dirty="0" smtClean="0"/>
              <a:t> </a:t>
            </a:r>
            <a:r>
              <a:rPr lang="sr-Cyrl-RS" sz="2200" dirty="0" smtClean="0"/>
              <a:t>уређено</a:t>
            </a:r>
            <a:r>
              <a:rPr lang="pl-PL" sz="2200" dirty="0" smtClean="0"/>
              <a:t>. </a:t>
            </a:r>
            <a:endParaRPr lang="vi-VN" sz="2200" dirty="0" smtClean="0"/>
          </a:p>
          <a:p>
            <a:r>
              <a:rPr lang="sr-Cyrl-RS" sz="2200" dirty="0" smtClean="0"/>
              <a:t>Здравствену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установу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јавној</a:t>
            </a:r>
            <a:r>
              <a:rPr lang="en-US" sz="2200" dirty="0" smtClean="0"/>
              <a:t> </a:t>
            </a:r>
            <a:r>
              <a:rPr lang="sr-Cyrl-RS" sz="2200" dirty="0" smtClean="0"/>
              <a:t>својини</a:t>
            </a:r>
            <a:r>
              <a:rPr lang="en-US" sz="2200" dirty="0" smtClean="0"/>
              <a:t> </a:t>
            </a:r>
            <a:r>
              <a:rPr lang="sr-Cyrl-RS" sz="2200" dirty="0" smtClean="0"/>
              <a:t>оснива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Република</a:t>
            </a:r>
            <a:r>
              <a:rPr lang="en-US" sz="2200" dirty="0" smtClean="0"/>
              <a:t> </a:t>
            </a:r>
            <a:r>
              <a:rPr lang="sr-Cyrl-RS" sz="2200" dirty="0" smtClean="0"/>
              <a:t>Србија</a:t>
            </a:r>
            <a:r>
              <a:rPr lang="en-US" sz="2200" dirty="0" smtClean="0"/>
              <a:t>, </a:t>
            </a:r>
            <a:r>
              <a:rPr lang="sr-Cyrl-RS" sz="2200" dirty="0" smtClean="0"/>
              <a:t>аутономна</a:t>
            </a:r>
            <a:r>
              <a:rPr lang="en-US" sz="2200" dirty="0" smtClean="0"/>
              <a:t> </a:t>
            </a:r>
            <a:r>
              <a:rPr lang="sr-Cyrl-RS" sz="2200" dirty="0" smtClean="0"/>
              <a:t>покрајина</a:t>
            </a:r>
            <a:r>
              <a:rPr lang="en-US" sz="2200" dirty="0" smtClean="0"/>
              <a:t>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јединица</a:t>
            </a:r>
            <a:r>
              <a:rPr lang="en-US" sz="2200" dirty="0" smtClean="0"/>
              <a:t> </a:t>
            </a:r>
            <a:r>
              <a:rPr lang="sr-Cyrl-RS" sz="2200" dirty="0" smtClean="0"/>
              <a:t>локалне</a:t>
            </a:r>
            <a:r>
              <a:rPr lang="en-US" sz="2200" dirty="0" smtClean="0"/>
              <a:t> </a:t>
            </a:r>
            <a:r>
              <a:rPr lang="sr-Cyrl-RS" sz="2200" dirty="0" smtClean="0"/>
              <a:t>самоуправе</a:t>
            </a:r>
            <a:r>
              <a:rPr lang="en-US" sz="2200" dirty="0" smtClean="0"/>
              <a:t>, </a:t>
            </a:r>
            <a:r>
              <a:rPr lang="sr-Cyrl-RS" sz="2200" dirty="0" smtClean="0"/>
              <a:t>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установу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приватној</a:t>
            </a:r>
            <a:r>
              <a:rPr lang="en-US" sz="2200" dirty="0" smtClean="0"/>
              <a:t> </a:t>
            </a:r>
            <a:r>
              <a:rPr lang="sr-Cyrl-RS" sz="2200" dirty="0" smtClean="0"/>
              <a:t>својини</a:t>
            </a:r>
            <a:r>
              <a:rPr lang="en-US" sz="2200" dirty="0" smtClean="0"/>
              <a:t> </a:t>
            </a:r>
            <a:r>
              <a:rPr lang="sr-Cyrl-RS" sz="2200" dirty="0" smtClean="0"/>
              <a:t>оснива</a:t>
            </a:r>
            <a:r>
              <a:rPr lang="en-US" sz="2200" dirty="0" smtClean="0"/>
              <a:t> </a:t>
            </a:r>
            <a:r>
              <a:rPr lang="sr-Cyrl-RS" sz="2200" dirty="0" smtClean="0"/>
              <a:t>правно</a:t>
            </a:r>
            <a:r>
              <a:rPr lang="en-US" sz="2200" dirty="0" smtClean="0"/>
              <a:t>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физичко</a:t>
            </a:r>
            <a:r>
              <a:rPr lang="en-US" sz="2200" dirty="0" smtClean="0"/>
              <a:t> </a:t>
            </a:r>
            <a:r>
              <a:rPr lang="sr-Cyrl-RS" sz="2200" dirty="0" smtClean="0"/>
              <a:t>лице</a:t>
            </a:r>
            <a:r>
              <a:rPr lang="en-US" sz="2200" dirty="0" smtClean="0"/>
              <a:t>, </a:t>
            </a:r>
            <a:r>
              <a:rPr lang="sr-Cyrl-RS" sz="2200" dirty="0" smtClean="0"/>
              <a:t>под</a:t>
            </a:r>
            <a:r>
              <a:rPr lang="en-US" sz="2200" dirty="0" smtClean="0"/>
              <a:t> </a:t>
            </a:r>
            <a:r>
              <a:rPr lang="sr-Cyrl-RS" sz="2200" dirty="0" smtClean="0"/>
              <a:t>условима</a:t>
            </a:r>
            <a:r>
              <a:rPr lang="en-US" sz="2200" dirty="0" smtClean="0"/>
              <a:t> </a:t>
            </a:r>
            <a:r>
              <a:rPr lang="sr-Cyrl-RS" sz="2200" dirty="0" smtClean="0"/>
              <a:t>прописаним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.</a:t>
            </a:r>
            <a:endParaRPr lang="sr-Latn-RS" sz="2200" dirty="0" smtClean="0"/>
          </a:p>
          <a:p>
            <a:r>
              <a:rPr lang="ru-RU" sz="2200" dirty="0"/>
              <a:t>Здравствена делатност обавља се на примарном, секундарном и терцијарном нивоу здравствене заштите. </a:t>
            </a:r>
          </a:p>
          <a:p>
            <a:endParaRPr lang="en-US" sz="22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Autofit/>
          </a:bodyPr>
          <a:lstStyle/>
          <a:p>
            <a:pPr algn="ctr"/>
            <a:r>
              <a:rPr lang="sr-Cyrl-RS" sz="2800" b="1" dirty="0" smtClean="0">
                <a:solidFill>
                  <a:schemeClr val="tx1"/>
                </a:solidFill>
              </a:rPr>
              <a:t>Здравствена</a:t>
            </a:r>
            <a:r>
              <a:rPr lang="nn-NO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делатност</a:t>
            </a:r>
            <a:r>
              <a:rPr lang="nn-NO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на</a:t>
            </a:r>
            <a:r>
              <a:rPr lang="nn-NO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примарном</a:t>
            </a:r>
            <a:r>
              <a:rPr lang="nn-NO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нивоу</a:t>
            </a:r>
            <a:r>
              <a:rPr lang="nn-NO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здравствене</a:t>
            </a:r>
            <a:r>
              <a:rPr lang="nn-NO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заштите</a:t>
            </a:r>
            <a:r>
              <a:rPr lang="nn-NO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обухвата: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836712"/>
            <a:ext cx="9144000" cy="68407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	</a:t>
            </a:r>
            <a:r>
              <a:rPr lang="vi-VN" sz="1600" b="1" dirty="0" smtClean="0"/>
              <a:t>1)</a:t>
            </a:r>
            <a:r>
              <a:rPr lang="vi-VN" sz="1600" dirty="0" smtClean="0"/>
              <a:t> </a:t>
            </a:r>
            <a:r>
              <a:rPr lang="sr-Cyrl-RS" sz="1600" dirty="0" smtClean="0"/>
              <a:t>Заштиту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унапређење</a:t>
            </a:r>
            <a:r>
              <a:rPr lang="vi-VN" sz="1600" dirty="0" smtClean="0"/>
              <a:t> </a:t>
            </a:r>
            <a:r>
              <a:rPr lang="sr-Cyrl-RS" sz="1600" dirty="0" smtClean="0"/>
              <a:t>здравља</a:t>
            </a:r>
            <a:r>
              <a:rPr lang="vi-VN" sz="1600" dirty="0" smtClean="0"/>
              <a:t>, </a:t>
            </a:r>
            <a:r>
              <a:rPr lang="sr-Cyrl-RS" sz="1600" dirty="0" smtClean="0"/>
              <a:t>спречавање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рано</a:t>
            </a:r>
            <a:r>
              <a:rPr lang="vi-VN" sz="1600" dirty="0" smtClean="0"/>
              <a:t> </a:t>
            </a:r>
            <a:r>
              <a:rPr lang="sr-Cyrl-RS" sz="1600" dirty="0" smtClean="0"/>
              <a:t>откривање</a:t>
            </a:r>
            <a:r>
              <a:rPr lang="vi-VN" sz="1600" dirty="0" smtClean="0"/>
              <a:t> </a:t>
            </a:r>
            <a:r>
              <a:rPr lang="sr-Cyrl-RS" sz="1600" dirty="0" smtClean="0"/>
              <a:t>болести</a:t>
            </a:r>
            <a:r>
              <a:rPr lang="vi-VN" sz="1600" dirty="0" smtClean="0"/>
              <a:t>, </a:t>
            </a:r>
            <a:r>
              <a:rPr lang="sr-Cyrl-RS" sz="1600" dirty="0" smtClean="0"/>
              <a:t>односно</a:t>
            </a:r>
            <a:r>
              <a:rPr lang="vi-VN" sz="1600" dirty="0" smtClean="0"/>
              <a:t> </a:t>
            </a:r>
            <a:r>
              <a:rPr lang="sr-Cyrl-RS" sz="1600" dirty="0" smtClean="0"/>
              <a:t>дијагностику</a:t>
            </a:r>
            <a:r>
              <a:rPr lang="vi-VN" sz="1600" dirty="0" smtClean="0"/>
              <a:t>, </a:t>
            </a:r>
            <a:r>
              <a:rPr lang="sr-Cyrl-RS" sz="1600" dirty="0" smtClean="0"/>
              <a:t>лечење</a:t>
            </a:r>
            <a:r>
              <a:rPr lang="vi-VN" sz="1600" dirty="0" smtClean="0"/>
              <a:t>, </a:t>
            </a:r>
            <a:r>
              <a:rPr lang="sr-Cyrl-RS" sz="1600" dirty="0" smtClean="0"/>
              <a:t>здравствену</a:t>
            </a:r>
            <a:r>
              <a:rPr lang="vi-VN" sz="1600" dirty="0" smtClean="0"/>
              <a:t> </a:t>
            </a:r>
            <a:r>
              <a:rPr lang="sr-Cyrl-RS" sz="1600" dirty="0" smtClean="0"/>
              <a:t>негу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рехабилитацију</a:t>
            </a:r>
            <a:r>
              <a:rPr lang="vi-VN" sz="1600" dirty="0" smtClean="0"/>
              <a:t> </a:t>
            </a:r>
            <a:r>
              <a:rPr lang="sr-Cyrl-RS" sz="1600" dirty="0" smtClean="0"/>
              <a:t>оболелих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повређених</a:t>
            </a:r>
            <a:r>
              <a:rPr lang="vi-VN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2)</a:t>
            </a:r>
            <a:r>
              <a:rPr lang="en-US" sz="1600" dirty="0" smtClean="0"/>
              <a:t> </a:t>
            </a:r>
            <a:r>
              <a:rPr lang="sr-Cyrl-RS" sz="1600" dirty="0" smtClean="0"/>
              <a:t>Превентивну</a:t>
            </a:r>
            <a:r>
              <a:rPr lang="en-US" sz="1600" dirty="0" smtClean="0"/>
              <a:t> </a:t>
            </a:r>
            <a:r>
              <a:rPr lang="sr-Cyrl-RS" sz="1600" dirty="0" smtClean="0"/>
              <a:t>здравствену</a:t>
            </a:r>
            <a:r>
              <a:rPr lang="en-US" sz="1600" dirty="0" smtClean="0"/>
              <a:t> </a:t>
            </a:r>
            <a:r>
              <a:rPr lang="sr-Cyrl-RS" sz="1600" dirty="0" smtClean="0"/>
              <a:t>заштиту</a:t>
            </a:r>
            <a:r>
              <a:rPr lang="en-US" sz="1600" dirty="0" smtClean="0"/>
              <a:t> </a:t>
            </a:r>
            <a:r>
              <a:rPr lang="sr-Cyrl-RS" sz="1600" dirty="0" smtClean="0"/>
              <a:t>групација</a:t>
            </a:r>
            <a:r>
              <a:rPr lang="en-US" sz="1600" dirty="0" smtClean="0"/>
              <a:t> </a:t>
            </a:r>
            <a:r>
              <a:rPr lang="sr-Cyrl-RS" sz="1600" dirty="0" smtClean="0"/>
              <a:t>становништва</a:t>
            </a:r>
            <a:r>
              <a:rPr lang="en-US" sz="1600" dirty="0" smtClean="0"/>
              <a:t> </a:t>
            </a:r>
            <a:r>
              <a:rPr lang="sr-Cyrl-RS" sz="1600" dirty="0" smtClean="0"/>
              <a:t>изложених</a:t>
            </a:r>
            <a:r>
              <a:rPr lang="en-US" sz="1600" dirty="0" smtClean="0"/>
              <a:t> </a:t>
            </a:r>
            <a:r>
              <a:rPr lang="sr-Cyrl-RS" sz="1600" dirty="0" smtClean="0"/>
              <a:t>повећаном</a:t>
            </a:r>
            <a:r>
              <a:rPr lang="en-US" sz="1600" dirty="0" smtClean="0"/>
              <a:t> </a:t>
            </a:r>
            <a:r>
              <a:rPr lang="sr-Cyrl-RS" sz="1600" dirty="0" smtClean="0"/>
              <a:t>ризику</a:t>
            </a:r>
            <a:r>
              <a:rPr lang="en-US" sz="1600" dirty="0" smtClean="0"/>
              <a:t> </a:t>
            </a:r>
            <a:r>
              <a:rPr lang="sr-Cyrl-RS" sz="1600" dirty="0" smtClean="0"/>
              <a:t>оболевања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осталих</a:t>
            </a:r>
            <a:r>
              <a:rPr lang="en-US" sz="1600" dirty="0" smtClean="0"/>
              <a:t> </a:t>
            </a:r>
            <a:r>
              <a:rPr lang="sr-Cyrl-RS" sz="1600" dirty="0" smtClean="0"/>
              <a:t>становника</a:t>
            </a:r>
            <a:r>
              <a:rPr lang="en-US" sz="1600" dirty="0" smtClean="0"/>
              <a:t>, </a:t>
            </a:r>
            <a:r>
              <a:rPr lang="sr-Cyrl-RS" sz="1600" dirty="0" smtClean="0"/>
              <a:t>у</a:t>
            </a:r>
            <a:r>
              <a:rPr lang="en-US" sz="1600" dirty="0" smtClean="0"/>
              <a:t> </a:t>
            </a:r>
            <a:r>
              <a:rPr lang="sr-Cyrl-RS" sz="1600" dirty="0" smtClean="0"/>
              <a:t>складу</a:t>
            </a:r>
            <a:r>
              <a:rPr lang="en-US" sz="1600" dirty="0" smtClean="0"/>
              <a:t> </a:t>
            </a:r>
            <a:r>
              <a:rPr lang="sr-Cyrl-RS" sz="1600" dirty="0" smtClean="0"/>
              <a:t>са</a:t>
            </a:r>
            <a:r>
              <a:rPr lang="en-US" sz="1600" dirty="0" smtClean="0"/>
              <a:t> </a:t>
            </a:r>
            <a:r>
              <a:rPr lang="sr-Cyrl-RS" sz="1600" dirty="0" smtClean="0"/>
              <a:t>посебним</a:t>
            </a:r>
            <a:r>
              <a:rPr lang="en-US" sz="1600" dirty="0" smtClean="0"/>
              <a:t> </a:t>
            </a:r>
            <a:r>
              <a:rPr lang="sr-Cyrl-RS" sz="1600" dirty="0" smtClean="0"/>
              <a:t>програмом</a:t>
            </a:r>
            <a:r>
              <a:rPr lang="en-US" sz="1600" dirty="0" smtClean="0"/>
              <a:t> </a:t>
            </a:r>
            <a:r>
              <a:rPr lang="sr-Cyrl-RS" sz="1600" dirty="0" smtClean="0"/>
              <a:t>превентивне</a:t>
            </a:r>
            <a:r>
              <a:rPr lang="en-US" sz="1600" dirty="0" smtClean="0"/>
              <a:t> </a:t>
            </a:r>
            <a:r>
              <a:rPr lang="sr-Cyrl-RS" sz="1600" dirty="0" smtClean="0"/>
              <a:t>здравствене</a:t>
            </a:r>
            <a:r>
              <a:rPr lang="en-US" sz="1600" dirty="0" smtClean="0"/>
              <a:t> </a:t>
            </a:r>
            <a:r>
              <a:rPr lang="sr-Cyrl-RS" sz="1600" dirty="0" smtClean="0"/>
              <a:t>заштите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vi-VN" sz="1600" b="1" dirty="0" smtClean="0"/>
              <a:t>3) </a:t>
            </a:r>
            <a:r>
              <a:rPr lang="sr-Cyrl-RS" sz="1600" dirty="0" smtClean="0"/>
              <a:t>Здравствено</a:t>
            </a:r>
            <a:r>
              <a:rPr lang="vi-VN" sz="1600" dirty="0" smtClean="0"/>
              <a:t> </a:t>
            </a:r>
            <a:r>
              <a:rPr lang="sr-Cyrl-RS" sz="1600" dirty="0" smtClean="0"/>
              <a:t>васпитање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саветовање</a:t>
            </a:r>
            <a:r>
              <a:rPr lang="vi-VN" sz="1600" dirty="0" smtClean="0"/>
              <a:t> </a:t>
            </a:r>
            <a:r>
              <a:rPr lang="sr-Cyrl-RS" sz="1600" dirty="0" smtClean="0"/>
              <a:t>за</a:t>
            </a:r>
            <a:r>
              <a:rPr lang="vi-VN" sz="1600" dirty="0" smtClean="0"/>
              <a:t> </a:t>
            </a:r>
            <a:r>
              <a:rPr lang="sr-Cyrl-RS" sz="1600" dirty="0" smtClean="0"/>
              <a:t>очување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унапређење</a:t>
            </a:r>
            <a:r>
              <a:rPr lang="vi-VN" sz="1600" dirty="0" smtClean="0"/>
              <a:t> </a:t>
            </a:r>
            <a:r>
              <a:rPr lang="sr-Cyrl-RS" sz="1600" dirty="0" smtClean="0"/>
              <a:t>здравља</a:t>
            </a:r>
            <a:r>
              <a:rPr lang="vi-VN" sz="1600" dirty="0" smtClean="0"/>
              <a:t>, </a:t>
            </a:r>
            <a:r>
              <a:rPr lang="sr-Cyrl-RS" sz="1600" dirty="0" smtClean="0"/>
              <a:t>укључујући</a:t>
            </a:r>
            <a:r>
              <a:rPr lang="vi-VN" sz="1600" dirty="0" smtClean="0"/>
              <a:t> </a:t>
            </a:r>
            <a:r>
              <a:rPr lang="sr-Cyrl-RS" sz="1600" dirty="0" smtClean="0"/>
              <a:t>унапређење</a:t>
            </a:r>
            <a:r>
              <a:rPr lang="vi-VN" sz="1600" dirty="0" smtClean="0"/>
              <a:t> </a:t>
            </a:r>
            <a:r>
              <a:rPr lang="sr-Cyrl-RS" sz="1600" dirty="0" smtClean="0"/>
              <a:t>репродуктивног</a:t>
            </a:r>
            <a:r>
              <a:rPr lang="vi-VN" sz="1600" dirty="0" smtClean="0"/>
              <a:t> </a:t>
            </a:r>
            <a:r>
              <a:rPr lang="sr-Cyrl-RS" sz="1600" dirty="0" smtClean="0"/>
              <a:t>здравља</a:t>
            </a:r>
            <a:r>
              <a:rPr lang="vi-VN" sz="1600" dirty="0" smtClean="0"/>
              <a:t>, </a:t>
            </a:r>
            <a:r>
              <a:rPr lang="sr-Cyrl-RS" sz="1600" dirty="0" smtClean="0"/>
              <a:t>као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саветовање</a:t>
            </a:r>
            <a:r>
              <a:rPr lang="vi-VN" sz="1600" dirty="0" smtClean="0"/>
              <a:t> </a:t>
            </a:r>
            <a:r>
              <a:rPr lang="sr-Cyrl-RS" sz="1600" dirty="0" smtClean="0"/>
              <a:t>у</a:t>
            </a:r>
            <a:r>
              <a:rPr lang="vi-VN" sz="1600" dirty="0" smtClean="0"/>
              <a:t> </a:t>
            </a:r>
            <a:r>
              <a:rPr lang="sr-Cyrl-RS" sz="1600" dirty="0" smtClean="0"/>
              <a:t>области</a:t>
            </a:r>
            <a:r>
              <a:rPr lang="vi-VN" sz="1600" dirty="0" smtClean="0"/>
              <a:t> </a:t>
            </a:r>
            <a:r>
              <a:rPr lang="sr-Cyrl-RS" sz="1600" dirty="0" smtClean="0"/>
              <a:t>раног</a:t>
            </a:r>
            <a:r>
              <a:rPr lang="vi-VN" sz="1600" dirty="0" smtClean="0"/>
              <a:t> </a:t>
            </a:r>
            <a:r>
              <a:rPr lang="sr-Cyrl-RS" sz="1600" dirty="0" smtClean="0"/>
              <a:t>развоја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адолесценције</a:t>
            </a:r>
            <a:r>
              <a:rPr lang="vi-VN" sz="1600" dirty="0" smtClean="0"/>
              <a:t> </a:t>
            </a:r>
          </a:p>
          <a:p>
            <a:pPr>
              <a:buNone/>
            </a:pPr>
            <a:r>
              <a:rPr lang="nb-NO" sz="1600" dirty="0" smtClean="0"/>
              <a:t>	</a:t>
            </a:r>
            <a:r>
              <a:rPr lang="nb-NO" sz="1600" b="1" dirty="0" smtClean="0"/>
              <a:t>4)</a:t>
            </a:r>
            <a:r>
              <a:rPr lang="nb-NO" sz="1600" dirty="0" smtClean="0"/>
              <a:t> </a:t>
            </a:r>
            <a:r>
              <a:rPr lang="sr-Cyrl-RS" sz="1600" dirty="0" smtClean="0"/>
              <a:t>Спречавање</a:t>
            </a:r>
            <a:r>
              <a:rPr lang="nb-NO" sz="1600" dirty="0" smtClean="0"/>
              <a:t>, </a:t>
            </a:r>
            <a:r>
              <a:rPr lang="sr-Cyrl-RS" sz="1600" dirty="0" smtClean="0"/>
              <a:t>рано</a:t>
            </a:r>
            <a:r>
              <a:rPr lang="nb-NO" sz="1600" dirty="0" smtClean="0"/>
              <a:t> </a:t>
            </a:r>
            <a:r>
              <a:rPr lang="sr-Cyrl-RS" sz="1600" dirty="0" smtClean="0"/>
              <a:t>откривање</a:t>
            </a:r>
            <a:r>
              <a:rPr lang="nb-NO" sz="1600" dirty="0" smtClean="0"/>
              <a:t> </a:t>
            </a:r>
            <a:r>
              <a:rPr lang="sr-Cyrl-RS" sz="1600" dirty="0" smtClean="0"/>
              <a:t>и</a:t>
            </a:r>
            <a:r>
              <a:rPr lang="nb-NO" sz="1600" dirty="0" smtClean="0"/>
              <a:t> </a:t>
            </a:r>
            <a:r>
              <a:rPr lang="sr-Cyrl-RS" sz="1600" dirty="0" smtClean="0"/>
              <a:t>контролу</a:t>
            </a:r>
            <a:r>
              <a:rPr lang="nb-NO" sz="1600" dirty="0" smtClean="0"/>
              <a:t> </a:t>
            </a:r>
            <a:r>
              <a:rPr lang="sr-Cyrl-RS" sz="1600" dirty="0" smtClean="0"/>
              <a:t>малигних</a:t>
            </a:r>
            <a:r>
              <a:rPr lang="nb-NO" sz="1600" dirty="0" smtClean="0"/>
              <a:t> </a:t>
            </a:r>
            <a:r>
              <a:rPr lang="sr-Cyrl-RS" sz="1600" dirty="0" smtClean="0"/>
              <a:t>болести</a:t>
            </a:r>
            <a:r>
              <a:rPr lang="nb-NO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5) </a:t>
            </a:r>
            <a:r>
              <a:rPr lang="sr-Cyrl-RS" sz="1600" dirty="0" smtClean="0"/>
              <a:t>Спречавање</a:t>
            </a:r>
            <a:r>
              <a:rPr lang="en-US" sz="1600" dirty="0" smtClean="0"/>
              <a:t>, </a:t>
            </a:r>
            <a:r>
              <a:rPr lang="sr-Cyrl-RS" sz="1600" dirty="0" smtClean="0"/>
              <a:t>откривање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лечење</a:t>
            </a:r>
            <a:r>
              <a:rPr lang="en-US" sz="1600" dirty="0" smtClean="0"/>
              <a:t> </a:t>
            </a:r>
            <a:r>
              <a:rPr lang="sr-Cyrl-RS" sz="1600" dirty="0" smtClean="0"/>
              <a:t>болести</a:t>
            </a:r>
            <a:r>
              <a:rPr lang="en-US" sz="1600" dirty="0" smtClean="0"/>
              <a:t> </a:t>
            </a:r>
            <a:r>
              <a:rPr lang="sr-Cyrl-RS" sz="1600" dirty="0" smtClean="0"/>
              <a:t>уста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зуба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6)</a:t>
            </a:r>
            <a:r>
              <a:rPr lang="en-US" sz="1600" dirty="0" smtClean="0"/>
              <a:t> </a:t>
            </a:r>
            <a:r>
              <a:rPr lang="sr-Cyrl-RS" sz="1600" dirty="0" smtClean="0"/>
              <a:t>Патронажне</a:t>
            </a:r>
            <a:r>
              <a:rPr lang="en-US" sz="1600" dirty="0" smtClean="0"/>
              <a:t> </a:t>
            </a:r>
            <a:r>
              <a:rPr lang="sr-Cyrl-RS" sz="1600" dirty="0" smtClean="0"/>
              <a:t>посете</a:t>
            </a:r>
            <a:r>
              <a:rPr lang="en-US" sz="1600" dirty="0" smtClean="0"/>
              <a:t>, </a:t>
            </a:r>
            <a:r>
              <a:rPr lang="sr-Cyrl-RS" sz="1600" dirty="0" smtClean="0"/>
              <a:t>лечење</a:t>
            </a:r>
            <a:r>
              <a:rPr lang="en-US" sz="1600" dirty="0" smtClean="0"/>
              <a:t>, </a:t>
            </a:r>
            <a:r>
              <a:rPr lang="sr-Cyrl-RS" sz="1600" dirty="0" smtClean="0"/>
              <a:t>здравствену</a:t>
            </a:r>
            <a:r>
              <a:rPr lang="en-US" sz="1600" dirty="0" smtClean="0"/>
              <a:t> </a:t>
            </a:r>
            <a:r>
              <a:rPr lang="sr-Cyrl-RS" sz="1600" dirty="0" smtClean="0"/>
              <a:t>негу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рехабилитацију</a:t>
            </a:r>
            <a:r>
              <a:rPr lang="en-US" sz="1600" dirty="0" smtClean="0"/>
              <a:t> </a:t>
            </a:r>
            <a:r>
              <a:rPr lang="sr-Cyrl-RS" sz="1600" dirty="0" smtClean="0"/>
              <a:t>у</a:t>
            </a:r>
            <a:r>
              <a:rPr lang="en-US" sz="1600" dirty="0" smtClean="0"/>
              <a:t> </a:t>
            </a:r>
            <a:r>
              <a:rPr lang="sr-Cyrl-RS" sz="1600" dirty="0" smtClean="0"/>
              <a:t>кући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7) </a:t>
            </a:r>
            <a:r>
              <a:rPr lang="sr-Cyrl-RS" sz="1600" dirty="0" smtClean="0"/>
              <a:t>Спречавање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рано</a:t>
            </a:r>
            <a:r>
              <a:rPr lang="en-US" sz="1600" dirty="0" smtClean="0"/>
              <a:t> </a:t>
            </a:r>
            <a:r>
              <a:rPr lang="sr-Cyrl-RS" sz="1600" dirty="0" smtClean="0"/>
              <a:t>откривање</a:t>
            </a:r>
            <a:r>
              <a:rPr lang="en-US" sz="1600" dirty="0" smtClean="0"/>
              <a:t> </a:t>
            </a:r>
            <a:r>
              <a:rPr lang="sr-Cyrl-RS" sz="1600" dirty="0" smtClean="0"/>
              <a:t>болести</a:t>
            </a:r>
            <a:r>
              <a:rPr lang="en-US" sz="1600" dirty="0" smtClean="0"/>
              <a:t>, </a:t>
            </a:r>
            <a:r>
              <a:rPr lang="sr-Cyrl-RS" sz="1600" dirty="0" smtClean="0"/>
              <a:t>здравствену</a:t>
            </a:r>
            <a:r>
              <a:rPr lang="en-US" sz="1600" dirty="0" smtClean="0"/>
              <a:t> </a:t>
            </a:r>
            <a:r>
              <a:rPr lang="sr-Cyrl-RS" sz="1600" dirty="0" smtClean="0"/>
              <a:t>негу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рехабилитацију</a:t>
            </a:r>
            <a:r>
              <a:rPr lang="en-US" sz="1600" dirty="0" smtClean="0"/>
              <a:t> </a:t>
            </a:r>
            <a:r>
              <a:rPr lang="sr-Cyrl-RS" sz="1600" dirty="0" smtClean="0"/>
              <a:t>за</a:t>
            </a:r>
            <a:r>
              <a:rPr lang="en-US" sz="1600" dirty="0" smtClean="0"/>
              <a:t> </a:t>
            </a:r>
            <a:r>
              <a:rPr lang="sr-Cyrl-RS" sz="1600" dirty="0" smtClean="0"/>
              <a:t>лица</a:t>
            </a:r>
            <a:r>
              <a:rPr lang="en-US" sz="1600" dirty="0" smtClean="0"/>
              <a:t> </a:t>
            </a:r>
            <a:r>
              <a:rPr lang="sr-Cyrl-RS" sz="1600" dirty="0" smtClean="0"/>
              <a:t>смештена</a:t>
            </a:r>
            <a:r>
              <a:rPr lang="en-US" sz="1600" dirty="0" smtClean="0"/>
              <a:t> </a:t>
            </a:r>
            <a:r>
              <a:rPr lang="sr-Cyrl-RS" sz="1600" dirty="0" smtClean="0"/>
              <a:t>у</a:t>
            </a:r>
            <a:r>
              <a:rPr lang="en-US" sz="1600" dirty="0" smtClean="0"/>
              <a:t> </a:t>
            </a:r>
            <a:r>
              <a:rPr lang="sr-Cyrl-RS" sz="1600" dirty="0" smtClean="0"/>
              <a:t>установе</a:t>
            </a:r>
            <a:r>
              <a:rPr lang="en-US" sz="1600" dirty="0" smtClean="0"/>
              <a:t> </a:t>
            </a:r>
            <a:r>
              <a:rPr lang="sr-Cyrl-RS" sz="1600" dirty="0" smtClean="0"/>
              <a:t>социјалне</a:t>
            </a:r>
            <a:r>
              <a:rPr lang="en-US" sz="1600" dirty="0" smtClean="0"/>
              <a:t> </a:t>
            </a:r>
            <a:r>
              <a:rPr lang="sr-Cyrl-RS" sz="1600" dirty="0" smtClean="0"/>
              <a:t>заштите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vi-VN" sz="1600" b="1" dirty="0" smtClean="0"/>
              <a:t>8)</a:t>
            </a:r>
            <a:r>
              <a:rPr lang="vi-VN" sz="1600" dirty="0" smtClean="0"/>
              <a:t> </a:t>
            </a:r>
            <a:r>
              <a:rPr lang="sr-Cyrl-RS" sz="1600" dirty="0" smtClean="0"/>
              <a:t>Прехоспитално</a:t>
            </a:r>
            <a:r>
              <a:rPr lang="vi-VN" sz="1600" dirty="0" smtClean="0"/>
              <a:t> </a:t>
            </a:r>
            <a:r>
              <a:rPr lang="sr-Cyrl-RS" sz="1600" dirty="0" smtClean="0"/>
              <a:t>ургентно</a:t>
            </a:r>
            <a:r>
              <a:rPr lang="vi-VN" sz="1600" dirty="0" smtClean="0"/>
              <a:t> </a:t>
            </a:r>
            <a:r>
              <a:rPr lang="sr-Cyrl-RS" sz="1600" dirty="0" smtClean="0"/>
              <a:t>збрињавање</a:t>
            </a:r>
            <a:r>
              <a:rPr lang="vi-VN" sz="1600" dirty="0" smtClean="0"/>
              <a:t> </a:t>
            </a:r>
            <a:r>
              <a:rPr lang="sr-Cyrl-RS" sz="1600" dirty="0" smtClean="0"/>
              <a:t>оболелих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повређених</a:t>
            </a:r>
            <a:r>
              <a:rPr lang="vi-VN" sz="1600" dirty="0" smtClean="0"/>
              <a:t> </a:t>
            </a:r>
            <a:r>
              <a:rPr lang="sr-Cyrl-RS" sz="1600" dirty="0" smtClean="0"/>
              <a:t>и</a:t>
            </a:r>
            <a:r>
              <a:rPr lang="vi-VN" sz="1600" dirty="0" smtClean="0"/>
              <a:t> </a:t>
            </a:r>
            <a:r>
              <a:rPr lang="sr-Cyrl-RS" sz="1600" dirty="0" smtClean="0"/>
              <a:t>санитетски</a:t>
            </a:r>
            <a:r>
              <a:rPr lang="vi-VN" sz="1600" dirty="0" smtClean="0"/>
              <a:t> </a:t>
            </a:r>
            <a:r>
              <a:rPr lang="sr-Cyrl-RS" sz="1600" dirty="0" smtClean="0"/>
              <a:t>превоз</a:t>
            </a:r>
            <a:endParaRPr lang="vi-VN" sz="1600" dirty="0" smtClean="0"/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9) </a:t>
            </a:r>
            <a:r>
              <a:rPr lang="sr-Cyrl-RS" sz="1600" dirty="0" smtClean="0"/>
              <a:t>Фармацеутску</a:t>
            </a:r>
            <a:r>
              <a:rPr lang="en-US" sz="1600" dirty="0" smtClean="0"/>
              <a:t> </a:t>
            </a:r>
            <a:r>
              <a:rPr lang="sr-Cyrl-RS" sz="1600" dirty="0" smtClean="0"/>
              <a:t>здравствену</a:t>
            </a:r>
            <a:r>
              <a:rPr lang="en-US" sz="1600" dirty="0" smtClean="0"/>
              <a:t> </a:t>
            </a:r>
            <a:r>
              <a:rPr lang="sr-Cyrl-RS" sz="1600" dirty="0" smtClean="0"/>
              <a:t>заштиту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10)</a:t>
            </a:r>
            <a:r>
              <a:rPr lang="en-US" sz="1600" dirty="0" smtClean="0"/>
              <a:t> </a:t>
            </a:r>
            <a:r>
              <a:rPr lang="sr-Cyrl-RS" sz="1600" dirty="0" smtClean="0"/>
              <a:t>Рехабилитацију</a:t>
            </a:r>
            <a:r>
              <a:rPr lang="en-US" sz="1600" dirty="0" smtClean="0"/>
              <a:t> </a:t>
            </a:r>
            <a:r>
              <a:rPr lang="sr-Cyrl-RS" sz="1600" dirty="0" smtClean="0"/>
              <a:t>деце</a:t>
            </a:r>
            <a:r>
              <a:rPr lang="en-US" sz="1600" dirty="0" smtClean="0"/>
              <a:t> </a:t>
            </a:r>
            <a:r>
              <a:rPr lang="sr-Cyrl-RS" sz="1600" dirty="0" smtClean="0"/>
              <a:t>са</a:t>
            </a:r>
            <a:r>
              <a:rPr lang="en-US" sz="1600" dirty="0" smtClean="0"/>
              <a:t> </a:t>
            </a:r>
            <a:r>
              <a:rPr lang="sr-Cyrl-RS" sz="1600" dirty="0" smtClean="0"/>
              <a:t>сметњама</a:t>
            </a:r>
            <a:r>
              <a:rPr lang="en-US" sz="1600" dirty="0" smtClean="0"/>
              <a:t> </a:t>
            </a:r>
            <a:r>
              <a:rPr lang="sr-Cyrl-RS" sz="1600" dirty="0" smtClean="0"/>
              <a:t>у</a:t>
            </a:r>
            <a:r>
              <a:rPr lang="en-US" sz="1600" dirty="0" smtClean="0"/>
              <a:t> </a:t>
            </a:r>
            <a:r>
              <a:rPr lang="sr-Cyrl-RS" sz="1600" dirty="0" smtClean="0"/>
              <a:t>развоју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инвалидитетом</a:t>
            </a:r>
            <a:r>
              <a:rPr lang="en-US" sz="1600" dirty="0" smtClean="0"/>
              <a:t> </a:t>
            </a:r>
            <a:r>
              <a:rPr lang="sr-Cyrl-RS" sz="1600" dirty="0" smtClean="0"/>
              <a:t>и</a:t>
            </a:r>
            <a:r>
              <a:rPr lang="en-US" sz="1600" dirty="0" smtClean="0"/>
              <a:t> </a:t>
            </a:r>
            <a:r>
              <a:rPr lang="sr-Cyrl-RS" sz="1600" dirty="0" smtClean="0"/>
              <a:t>одраслих</a:t>
            </a:r>
            <a:r>
              <a:rPr lang="en-US" sz="1600" dirty="0" smtClean="0"/>
              <a:t> </a:t>
            </a:r>
            <a:r>
              <a:rPr lang="sr-Cyrl-RS" sz="1600" dirty="0" smtClean="0"/>
              <a:t>особа</a:t>
            </a:r>
            <a:r>
              <a:rPr lang="en-US" sz="1600" dirty="0" smtClean="0"/>
              <a:t> </a:t>
            </a:r>
            <a:r>
              <a:rPr lang="sr-Cyrl-RS" sz="1600" dirty="0" smtClean="0"/>
              <a:t>са</a:t>
            </a:r>
            <a:r>
              <a:rPr lang="en-US" sz="1600" dirty="0" smtClean="0"/>
              <a:t> </a:t>
            </a:r>
            <a:r>
              <a:rPr lang="sr-Cyrl-RS" sz="1600" dirty="0" smtClean="0"/>
              <a:t>инвалидитетом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11) </a:t>
            </a:r>
            <a:r>
              <a:rPr lang="sr-Cyrl-RS" sz="1600" dirty="0" smtClean="0"/>
              <a:t>Заштиту</a:t>
            </a:r>
            <a:r>
              <a:rPr lang="en-US" sz="1600" dirty="0" smtClean="0"/>
              <a:t> </a:t>
            </a:r>
            <a:r>
              <a:rPr lang="sr-Cyrl-RS" sz="1600" dirty="0" smtClean="0"/>
              <a:t>менталног</a:t>
            </a:r>
            <a:r>
              <a:rPr lang="en-US" sz="1600" dirty="0" smtClean="0"/>
              <a:t> </a:t>
            </a:r>
            <a:r>
              <a:rPr lang="sr-Cyrl-RS" sz="1600" dirty="0" smtClean="0"/>
              <a:t>здравља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600" b="1" dirty="0" smtClean="0"/>
              <a:t>12)</a:t>
            </a:r>
            <a:r>
              <a:rPr lang="en-US" sz="1600" dirty="0" smtClean="0"/>
              <a:t> </a:t>
            </a:r>
            <a:r>
              <a:rPr lang="sr-Cyrl-RS" sz="1600" dirty="0" smtClean="0"/>
              <a:t>Палијативно</a:t>
            </a:r>
            <a:r>
              <a:rPr lang="en-US" sz="1600" dirty="0" smtClean="0"/>
              <a:t> </a:t>
            </a:r>
            <a:r>
              <a:rPr lang="sr-Cyrl-RS" sz="1600" dirty="0" smtClean="0"/>
              <a:t>збрињавањ</a:t>
            </a:r>
            <a:r>
              <a:rPr lang="en-US" sz="1600" dirty="0" smtClean="0"/>
              <a:t>e 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vi-VN" sz="1600" b="1" dirty="0" smtClean="0"/>
              <a:t>13)</a:t>
            </a:r>
            <a:r>
              <a:rPr lang="vi-VN" sz="1600" dirty="0" smtClean="0"/>
              <a:t> </a:t>
            </a:r>
            <a:r>
              <a:rPr lang="sr-Cyrl-RS" sz="1600" dirty="0" smtClean="0"/>
              <a:t>Друге</a:t>
            </a:r>
            <a:r>
              <a:rPr lang="vi-VN" sz="1600" dirty="0" smtClean="0"/>
              <a:t> </a:t>
            </a:r>
            <a:r>
              <a:rPr lang="sr-Cyrl-RS" sz="1600" dirty="0" smtClean="0"/>
              <a:t>послове</a:t>
            </a:r>
            <a:r>
              <a:rPr lang="vi-VN" sz="1600" dirty="0" smtClean="0"/>
              <a:t> </a:t>
            </a:r>
            <a:r>
              <a:rPr lang="sr-Cyrl-RS" sz="1600" dirty="0" smtClean="0"/>
              <a:t>утврђене</a:t>
            </a:r>
            <a:r>
              <a:rPr lang="vi-VN" sz="1600" dirty="0" smtClean="0"/>
              <a:t> </a:t>
            </a:r>
            <a:r>
              <a:rPr lang="sr-Cyrl-RS" sz="1600" dirty="0" smtClean="0"/>
              <a:t>законом</a:t>
            </a:r>
            <a:endParaRPr lang="en-US" sz="1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03648" y="188640"/>
            <a:ext cx="6048672" cy="6480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sr-Cyrl-RS" sz="4800" b="1" dirty="0" smtClean="0">
                <a:latin typeface="Times New Roman" pitchFamily="18" charset="0"/>
                <a:cs typeface="Times New Roman" pitchFamily="18" charset="0"/>
              </a:rPr>
              <a:t>Хвала на пажњи!</a:t>
            </a:r>
            <a:endParaRPr lang="sr-Latn-RS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Mirjana Petrovic\Desktop\unnamed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8712968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27679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Право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на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здравствену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заштиту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208912" cy="4572000"/>
          </a:xfrm>
        </p:spPr>
        <p:txBody>
          <a:bodyPr>
            <a:normAutofit/>
          </a:bodyPr>
          <a:lstStyle/>
          <a:p>
            <a:endParaRPr lang="en-US" sz="2200" dirty="0" smtClean="0"/>
          </a:p>
          <a:p>
            <a:r>
              <a:rPr lang="sr-Cyrl-RS" sz="2200" dirty="0" smtClean="0"/>
              <a:t>Грађанин</a:t>
            </a:r>
            <a:r>
              <a:rPr lang="vi-VN" sz="2200" dirty="0" smtClean="0"/>
              <a:t>, </a:t>
            </a:r>
            <a:r>
              <a:rPr lang="sr-Cyrl-RS" sz="2200" dirty="0" smtClean="0"/>
              <a:t>страни</a:t>
            </a:r>
            <a:r>
              <a:rPr lang="vi-VN" sz="2200" dirty="0" smtClean="0"/>
              <a:t> </a:t>
            </a:r>
            <a:r>
              <a:rPr lang="sr-Cyrl-RS" sz="2200" dirty="0" smtClean="0"/>
              <a:t>држављанин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лице</a:t>
            </a:r>
            <a:r>
              <a:rPr lang="vi-VN" sz="2200" dirty="0" smtClean="0"/>
              <a:t> </a:t>
            </a:r>
            <a:r>
              <a:rPr lang="sr-Cyrl-RS" sz="2200" dirty="0" smtClean="0"/>
              <a:t>без</a:t>
            </a:r>
            <a:r>
              <a:rPr lang="vi-VN" sz="2200" dirty="0" smtClean="0"/>
              <a:t> </a:t>
            </a:r>
            <a:r>
              <a:rPr lang="sr-Cyrl-RS" sz="2200" dirty="0" smtClean="0"/>
              <a:t>држављанства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које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стално</a:t>
            </a:r>
            <a:r>
              <a:rPr lang="en-US" sz="2200" dirty="0" smtClean="0"/>
              <a:t> </a:t>
            </a:r>
            <a:r>
              <a:rPr lang="sr-Cyrl-RS" sz="2200" dirty="0" smtClean="0"/>
              <a:t>настањено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привремено</a:t>
            </a:r>
            <a:r>
              <a:rPr lang="vi-VN" sz="2200" dirty="0" smtClean="0"/>
              <a:t> </a:t>
            </a:r>
            <a:r>
              <a:rPr lang="sr-Cyrl-RS" sz="2200" dirty="0" smtClean="0"/>
              <a:t>борави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Републици</a:t>
            </a:r>
            <a:r>
              <a:rPr lang="vi-VN" sz="2200" dirty="0" smtClean="0"/>
              <a:t> </a:t>
            </a:r>
            <a:r>
              <a:rPr lang="sr-Cyrl-RS" sz="2200" dirty="0" smtClean="0"/>
              <a:t>Србији</a:t>
            </a:r>
            <a:r>
              <a:rPr lang="vi-VN" sz="2200" dirty="0" smtClean="0"/>
              <a:t>, </a:t>
            </a:r>
            <a:r>
              <a:rPr lang="sr-Cyrl-RS" sz="2200" dirty="0" smtClean="0"/>
              <a:t>има</a:t>
            </a:r>
            <a:r>
              <a:rPr lang="vi-VN" sz="2200" dirty="0" smtClean="0"/>
              <a:t> </a:t>
            </a:r>
            <a:r>
              <a:rPr lang="sr-Cyrl-RS" sz="2200" dirty="0" smtClean="0"/>
              <a:t>право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заштиту</a:t>
            </a:r>
            <a:r>
              <a:rPr lang="vi-VN" sz="2200" dirty="0" smtClean="0"/>
              <a:t>,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дужност</a:t>
            </a:r>
            <a:r>
              <a:rPr lang="vi-VN" sz="2200" dirty="0" smtClean="0"/>
              <a:t> </a:t>
            </a:r>
            <a:r>
              <a:rPr lang="sr-Cyrl-RS" sz="2200" dirty="0" smtClean="0"/>
              <a:t>да</a:t>
            </a:r>
            <a:r>
              <a:rPr lang="vi-VN" sz="2200" dirty="0" smtClean="0"/>
              <a:t> </a:t>
            </a:r>
            <a:r>
              <a:rPr lang="sr-Cyrl-RS" sz="2200" dirty="0" smtClean="0"/>
              <a:t>чува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унапређује</a:t>
            </a:r>
            <a:r>
              <a:rPr lang="vi-VN" sz="2200" dirty="0" smtClean="0"/>
              <a:t> </a:t>
            </a:r>
            <a:r>
              <a:rPr lang="sr-Cyrl-RS" sz="2200" dirty="0" smtClean="0"/>
              <a:t>своје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здравље</a:t>
            </a:r>
            <a:r>
              <a:rPr lang="vi-VN" sz="2200" dirty="0" smtClean="0"/>
              <a:t> </a:t>
            </a:r>
            <a:r>
              <a:rPr lang="sr-Cyrl-RS" sz="2200" dirty="0" smtClean="0"/>
              <a:t>других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грађана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услове</a:t>
            </a:r>
            <a:r>
              <a:rPr lang="vi-VN" sz="2200" dirty="0" smtClean="0"/>
              <a:t> </a:t>
            </a:r>
            <a:r>
              <a:rPr lang="sr-Cyrl-RS" sz="2200" dirty="0" smtClean="0"/>
              <a:t>животне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радне</a:t>
            </a:r>
            <a:r>
              <a:rPr lang="vi-VN" sz="2200" dirty="0" smtClean="0"/>
              <a:t> </a:t>
            </a:r>
            <a:r>
              <a:rPr lang="sr-Cyrl-RS" sz="2200" dirty="0" smtClean="0"/>
              <a:t>средине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Лице</a:t>
            </a:r>
            <a:r>
              <a:rPr lang="en-US" sz="2200" dirty="0" smtClean="0"/>
              <a:t> </a:t>
            </a:r>
            <a:r>
              <a:rPr lang="sr-Cyrl-RS" sz="2200" dirty="0" smtClean="0"/>
              <a:t>које</a:t>
            </a:r>
            <a:r>
              <a:rPr lang="en-US" sz="2200" dirty="0" smtClean="0"/>
              <a:t> </a:t>
            </a:r>
            <a:r>
              <a:rPr lang="sr-Cyrl-RS" sz="2200" dirty="0" smtClean="0"/>
              <a:t>пролази</a:t>
            </a:r>
            <a:r>
              <a:rPr lang="en-US" sz="2200" dirty="0" smtClean="0"/>
              <a:t> </a:t>
            </a:r>
            <a:r>
              <a:rPr lang="sr-Cyrl-RS" sz="2200" dirty="0" smtClean="0"/>
              <a:t>преко</a:t>
            </a:r>
            <a:r>
              <a:rPr lang="en-US" sz="2200" dirty="0" smtClean="0"/>
              <a:t> </a:t>
            </a:r>
            <a:r>
              <a:rPr lang="sr-Cyrl-RS" sz="2200" dirty="0" smtClean="0"/>
              <a:t>територије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Републике</a:t>
            </a:r>
            <a:r>
              <a:rPr lang="en-US" sz="2200" dirty="0" smtClean="0"/>
              <a:t> </a:t>
            </a:r>
            <a:r>
              <a:rPr lang="sr-Cyrl-RS" sz="2200" dirty="0" smtClean="0"/>
              <a:t>Србије</a:t>
            </a:r>
            <a:r>
              <a:rPr lang="en-US" sz="2200" dirty="0" smtClean="0"/>
              <a:t> </a:t>
            </a:r>
            <a:r>
              <a:rPr lang="sr-Cyrl-RS" sz="2200" dirty="0" smtClean="0"/>
              <a:t>има</a:t>
            </a:r>
            <a:r>
              <a:rPr lang="en-US" sz="2200" dirty="0" smtClean="0"/>
              <a:t> </a:t>
            </a:r>
            <a:r>
              <a:rPr lang="sr-Cyrl-RS" sz="2200" dirty="0" smtClean="0"/>
              <a:t>право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хитну</a:t>
            </a:r>
            <a:r>
              <a:rPr lang="en-US" sz="2200" dirty="0" smtClean="0"/>
              <a:t> </a:t>
            </a:r>
            <a:r>
              <a:rPr lang="sr-Cyrl-RS" sz="2200" dirty="0" smtClean="0"/>
              <a:t>медицинску</a:t>
            </a:r>
            <a:r>
              <a:rPr lang="en-US" sz="2200" dirty="0" smtClean="0"/>
              <a:t> </a:t>
            </a:r>
            <a:r>
              <a:rPr lang="sr-Cyrl-RS" sz="2200" dirty="0" smtClean="0"/>
              <a:t>помоћ</a:t>
            </a:r>
            <a:r>
              <a:rPr lang="en-US" sz="2200" dirty="0" smtClean="0"/>
              <a:t>,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200" b="1" dirty="0" smtClean="0">
                <a:solidFill>
                  <a:schemeClr val="tx1"/>
                </a:solidFill>
              </a:rPr>
              <a:t>Учесници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у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здравственој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заштити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916832"/>
            <a:ext cx="8424936" cy="457200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Учесници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здравственој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Републици</a:t>
            </a:r>
            <a:r>
              <a:rPr lang="vi-VN" sz="2200" dirty="0" smtClean="0"/>
              <a:t> </a:t>
            </a:r>
            <a:r>
              <a:rPr lang="sr-Cyrl-RS" sz="2200" dirty="0" smtClean="0"/>
              <a:t>Србији</a:t>
            </a:r>
            <a:r>
              <a:rPr lang="vi-VN" sz="2200" dirty="0" smtClean="0"/>
              <a:t> </a:t>
            </a:r>
            <a:r>
              <a:rPr lang="sr-Cyrl-RS" sz="2200" dirty="0" smtClean="0"/>
              <a:t>су</a:t>
            </a:r>
            <a:r>
              <a:rPr lang="vi-VN" sz="2200" dirty="0" smtClean="0"/>
              <a:t>: </a:t>
            </a:r>
            <a:r>
              <a:rPr lang="sr-Cyrl-RS" sz="2200" dirty="0" smtClean="0"/>
              <a:t>пружаоци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, </a:t>
            </a:r>
            <a:r>
              <a:rPr lang="sr-Cyrl-RS" sz="2200" dirty="0" smtClean="0"/>
              <a:t>организације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</a:t>
            </a:r>
            <a:r>
              <a:rPr lang="vi-VN" sz="2200" dirty="0" smtClean="0"/>
              <a:t> </a:t>
            </a:r>
            <a:r>
              <a:rPr lang="sr-Cyrl-RS" sz="2200" dirty="0" smtClean="0"/>
              <a:t>осигурање</a:t>
            </a:r>
            <a:r>
              <a:rPr lang="vi-VN" sz="2200" dirty="0" smtClean="0"/>
              <a:t>, </a:t>
            </a:r>
            <a:r>
              <a:rPr lang="sr-Cyrl-RS" sz="2200" dirty="0" smtClean="0"/>
              <a:t>грађани</a:t>
            </a:r>
            <a:r>
              <a:rPr lang="vi-VN" sz="2200" dirty="0" smtClean="0"/>
              <a:t>, </a:t>
            </a:r>
            <a:r>
              <a:rPr lang="sr-Cyrl-RS" sz="2200" dirty="0" smtClean="0"/>
              <a:t>породице</a:t>
            </a:r>
            <a:r>
              <a:rPr lang="vi-VN" sz="2200" dirty="0" smtClean="0"/>
              <a:t>, </a:t>
            </a:r>
            <a:r>
              <a:rPr lang="sr-Cyrl-RS" sz="2200" dirty="0" smtClean="0"/>
              <a:t>послодавци</a:t>
            </a:r>
            <a:r>
              <a:rPr lang="vi-VN" sz="2200" dirty="0" smtClean="0"/>
              <a:t>, </a:t>
            </a:r>
            <a:r>
              <a:rPr lang="sr-Cyrl-RS" sz="2200" dirty="0" smtClean="0"/>
              <a:t>образовне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друге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vi-VN" sz="2200" dirty="0" smtClean="0"/>
              <a:t>, </a:t>
            </a:r>
            <a:r>
              <a:rPr lang="sr-Cyrl-RS" sz="2200" dirty="0" smtClean="0"/>
              <a:t>хуманитарне</a:t>
            </a:r>
            <a:r>
              <a:rPr lang="vi-VN" sz="2200" dirty="0" smtClean="0"/>
              <a:t>, </a:t>
            </a:r>
            <a:r>
              <a:rPr lang="sr-Cyrl-RS" sz="2200" dirty="0" smtClean="0"/>
              <a:t>верске</a:t>
            </a:r>
            <a:r>
              <a:rPr lang="vi-VN" sz="2200" dirty="0" smtClean="0"/>
              <a:t>, </a:t>
            </a:r>
            <a:r>
              <a:rPr lang="sr-Cyrl-RS" sz="2200" dirty="0" smtClean="0"/>
              <a:t>спортске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друге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организације</a:t>
            </a:r>
            <a:r>
              <a:rPr lang="vi-VN" sz="2200" dirty="0" smtClean="0"/>
              <a:t>, </a:t>
            </a:r>
            <a:r>
              <a:rPr lang="sr-Cyrl-RS" sz="2200" dirty="0" smtClean="0"/>
              <a:t>удружења</a:t>
            </a:r>
            <a:r>
              <a:rPr lang="vi-VN" sz="2200" dirty="0" smtClean="0"/>
              <a:t>, </a:t>
            </a:r>
            <a:r>
              <a:rPr lang="sr-Cyrl-RS" sz="2200" dirty="0" smtClean="0"/>
              <a:t>јединице</a:t>
            </a:r>
            <a:r>
              <a:rPr lang="vi-VN" sz="2200" dirty="0" smtClean="0"/>
              <a:t> </a:t>
            </a:r>
            <a:r>
              <a:rPr lang="sr-Cyrl-RS" sz="2200" dirty="0" smtClean="0"/>
              <a:t>локалне</a:t>
            </a:r>
            <a:r>
              <a:rPr lang="vi-VN" sz="2200" dirty="0" smtClean="0"/>
              <a:t> </a:t>
            </a:r>
            <a:r>
              <a:rPr lang="sr-Cyrl-RS" sz="2200" dirty="0" smtClean="0"/>
              <a:t>самоуправе</a:t>
            </a:r>
            <a:r>
              <a:rPr lang="vi-VN" sz="2200" dirty="0" smtClean="0"/>
              <a:t>, </a:t>
            </a:r>
            <a:r>
              <a:rPr lang="sr-Cyrl-RS" sz="2200" dirty="0" smtClean="0"/>
              <a:t>аутономне</a:t>
            </a:r>
            <a:r>
              <a:rPr lang="vi-VN" sz="2200" dirty="0" smtClean="0"/>
              <a:t> </a:t>
            </a:r>
            <a:r>
              <a:rPr lang="sr-Cyrl-RS" sz="2200" dirty="0" smtClean="0"/>
              <a:t>покрајине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Република</a:t>
            </a:r>
            <a:r>
              <a:rPr lang="vi-VN" sz="2200" dirty="0" smtClean="0"/>
              <a:t> </a:t>
            </a:r>
            <a:r>
              <a:rPr lang="sr-Cyrl-RS" sz="2200" dirty="0" smtClean="0"/>
              <a:t>Србија</a:t>
            </a:r>
            <a:r>
              <a:rPr lang="vi-VN" sz="2200" dirty="0" smtClean="0"/>
              <a:t>. </a:t>
            </a:r>
            <a:endParaRPr lang="en-US" sz="2200" dirty="0"/>
          </a:p>
        </p:txBody>
      </p:sp>
      <p:pic>
        <p:nvPicPr>
          <p:cNvPr id="3074" name="Picture 2" descr="C:\Users\Mirjana Petrovic\Desktop\opsta-noyb9xdau6xj4ok7807h4phq08g4qrxqrxntxcfw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221088"/>
            <a:ext cx="2520280" cy="2212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solidFill>
                  <a:schemeClr val="tx1"/>
                </a:solidFill>
              </a:rPr>
              <a:t>Здравствена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</a:rPr>
              <a:t>делатност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208912" cy="484632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којом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обезбеђује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заштита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грађана</a:t>
            </a:r>
            <a:r>
              <a:rPr lang="vi-VN" sz="2200" dirty="0" smtClean="0"/>
              <a:t>, </a:t>
            </a:r>
            <a:r>
              <a:rPr lang="sr-Cyrl-RS" sz="2200" dirty="0" smtClean="0"/>
              <a:t>а</a:t>
            </a:r>
            <a:r>
              <a:rPr lang="vi-VN" sz="2200" dirty="0" smtClean="0"/>
              <a:t> </a:t>
            </a:r>
            <a:r>
              <a:rPr lang="sr-Cyrl-RS" sz="2200" dirty="0" smtClean="0"/>
              <a:t>која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спроводи</a:t>
            </a:r>
            <a:r>
              <a:rPr lang="vi-VN" sz="2200" dirty="0" smtClean="0"/>
              <a:t> </a:t>
            </a:r>
            <a:r>
              <a:rPr lang="sr-Cyrl-RS" sz="2200" dirty="0" smtClean="0"/>
              <a:t>кроз</a:t>
            </a:r>
            <a:r>
              <a:rPr lang="vi-VN" sz="2200" dirty="0" smtClean="0"/>
              <a:t> </a:t>
            </a:r>
            <a:r>
              <a:rPr lang="sr-Cyrl-RS" sz="2200" dirty="0" smtClean="0"/>
              <a:t>систем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Мере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активности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морају</a:t>
            </a:r>
            <a:r>
              <a:rPr lang="en-US" sz="2200" dirty="0" smtClean="0"/>
              <a:t> </a:t>
            </a:r>
            <a:r>
              <a:rPr lang="sr-Cyrl-RS" sz="2200" dirty="0" smtClean="0"/>
              <a:t>бити</a:t>
            </a:r>
            <a:r>
              <a:rPr lang="en-US" sz="2200" dirty="0" smtClean="0"/>
              <a:t> </a:t>
            </a:r>
            <a:r>
              <a:rPr lang="sr-Cyrl-RS" sz="2200" dirty="0" smtClean="0"/>
              <a:t>засноване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научним</a:t>
            </a:r>
            <a:r>
              <a:rPr lang="en-US" sz="2200" dirty="0" smtClean="0"/>
              <a:t> </a:t>
            </a:r>
            <a:r>
              <a:rPr lang="sr-Cyrl-RS" sz="2200" dirty="0" smtClean="0"/>
              <a:t>доказима</a:t>
            </a:r>
            <a:r>
              <a:rPr lang="en-US" sz="2200" dirty="0" smtClean="0"/>
              <a:t>, </a:t>
            </a:r>
            <a:r>
              <a:rPr lang="sr-Cyrl-RS" sz="2200" dirty="0" smtClean="0"/>
              <a:t>безбедне</a:t>
            </a:r>
            <a:r>
              <a:rPr lang="en-US" sz="2200" dirty="0" smtClean="0"/>
              <a:t>, </a:t>
            </a:r>
            <a:r>
              <a:rPr lang="sr-Cyrl-RS" sz="2200" dirty="0" smtClean="0"/>
              <a:t>делотворне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ефикасне</a:t>
            </a:r>
            <a:r>
              <a:rPr lang="en-US" sz="2200" dirty="0" smtClean="0"/>
              <a:t>, </a:t>
            </a:r>
            <a:r>
              <a:rPr lang="sr-Cyrl-RS" sz="2200" dirty="0" smtClean="0"/>
              <a:t> 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стручним</a:t>
            </a:r>
            <a:r>
              <a:rPr lang="en-US" sz="2200" dirty="0" smtClean="0"/>
              <a:t> </a:t>
            </a:r>
            <a:r>
              <a:rPr lang="sr-Cyrl-RS" sz="2200" dirty="0" smtClean="0"/>
              <a:t>стандардима</a:t>
            </a:r>
            <a:r>
              <a:rPr lang="en-US" sz="2200" dirty="0" smtClean="0"/>
              <a:t>, </a:t>
            </a:r>
            <a:r>
              <a:rPr lang="sr-Cyrl-RS" sz="2200" dirty="0" smtClean="0"/>
              <a:t>усвојеним</a:t>
            </a:r>
            <a:r>
              <a:rPr lang="en-US" sz="2200" dirty="0" smtClean="0"/>
              <a:t> </a:t>
            </a:r>
            <a:r>
              <a:rPr lang="sr-Cyrl-RS" sz="2200" dirty="0" smtClean="0"/>
              <a:t>водичима</a:t>
            </a:r>
            <a:r>
              <a:rPr lang="en-US" sz="2200" dirty="0" smtClean="0"/>
              <a:t> </a:t>
            </a:r>
            <a:r>
              <a:rPr lang="sr-Cyrl-RS" sz="2200" dirty="0" smtClean="0"/>
              <a:t>добре</a:t>
            </a:r>
            <a:r>
              <a:rPr lang="en-US" sz="2200" dirty="0" smtClean="0"/>
              <a:t> </a:t>
            </a:r>
            <a:r>
              <a:rPr lang="sr-Cyrl-RS" sz="2200" dirty="0" smtClean="0"/>
              <a:t>праксе</a:t>
            </a:r>
            <a:r>
              <a:rPr lang="en-US" sz="2200" dirty="0" smtClean="0"/>
              <a:t>, </a:t>
            </a:r>
            <a:r>
              <a:rPr lang="sr-Cyrl-RS" sz="2200" dirty="0" smtClean="0"/>
              <a:t>протоколима</a:t>
            </a:r>
            <a:r>
              <a:rPr lang="en-US" sz="2200" dirty="0" smtClean="0"/>
              <a:t> </a:t>
            </a:r>
            <a:r>
              <a:rPr lang="sr-Cyrl-RS" sz="2200" dirty="0" smtClean="0"/>
              <a:t>лечења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начелима</a:t>
            </a:r>
            <a:r>
              <a:rPr lang="en-US" sz="2200" dirty="0" smtClean="0"/>
              <a:t> </a:t>
            </a:r>
            <a:r>
              <a:rPr lang="sr-Cyrl-RS" sz="2200" dirty="0" smtClean="0"/>
              <a:t>професионалне</a:t>
            </a:r>
            <a:r>
              <a:rPr lang="en-US" sz="2200" dirty="0" smtClean="0"/>
              <a:t> </a:t>
            </a:r>
            <a:r>
              <a:rPr lang="sr-Cyrl-RS" sz="2200" dirty="0" smtClean="0"/>
              <a:t>етике</a:t>
            </a:r>
            <a:r>
              <a:rPr lang="en-US" sz="2200" dirty="0" smtClean="0"/>
              <a:t>. </a:t>
            </a:r>
            <a:endParaRPr lang="en-US" sz="2200" dirty="0"/>
          </a:p>
        </p:txBody>
      </p:sp>
      <p:pic>
        <p:nvPicPr>
          <p:cNvPr id="4098" name="Picture 2" descr="C:\Users\Mirjana Petrovic\Desktop\zdravstvonova-595x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653136"/>
            <a:ext cx="3456383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solidFill>
                  <a:schemeClr val="tx1"/>
                </a:solidFill>
              </a:rPr>
              <a:t>Систем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</a:rPr>
              <a:t>здравствене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</a:rPr>
              <a:t>заштите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2060848"/>
            <a:ext cx="8208912" cy="457200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Систем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Републици</a:t>
            </a:r>
            <a:r>
              <a:rPr lang="vi-VN" sz="2200" dirty="0" smtClean="0"/>
              <a:t> </a:t>
            </a:r>
            <a:r>
              <a:rPr lang="sr-Cyrl-RS" sz="2200" dirty="0" smtClean="0"/>
              <a:t>Србији</a:t>
            </a:r>
            <a:r>
              <a:rPr lang="vi-VN" sz="2200" dirty="0" smtClean="0"/>
              <a:t> </a:t>
            </a:r>
            <a:r>
              <a:rPr lang="sr-Cyrl-RS" sz="2200" dirty="0" smtClean="0"/>
              <a:t>чине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vi-VN" sz="2200" dirty="0" smtClean="0"/>
              <a:t>, </a:t>
            </a:r>
            <a:r>
              <a:rPr lang="sr-Cyrl-RS" sz="2200" dirty="0" smtClean="0"/>
              <a:t>високошколске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en-US" sz="2200" dirty="0" smtClean="0"/>
              <a:t>, </a:t>
            </a:r>
            <a:r>
              <a:rPr lang="sr-Cyrl-RS" sz="2200" dirty="0" smtClean="0"/>
              <a:t>које</a:t>
            </a:r>
            <a:r>
              <a:rPr lang="vi-VN" sz="2200" dirty="0" smtClean="0"/>
              <a:t> </a:t>
            </a:r>
            <a:r>
              <a:rPr lang="sr-Cyrl-RS" sz="2200" dirty="0" smtClean="0"/>
              <a:t>изводе</a:t>
            </a:r>
            <a:r>
              <a:rPr lang="vi-VN" sz="2200" dirty="0" smtClean="0"/>
              <a:t> </a:t>
            </a:r>
            <a:r>
              <a:rPr lang="sr-Cyrl-RS" sz="2200" dirty="0" smtClean="0"/>
              <a:t>акредитоване</a:t>
            </a:r>
            <a:r>
              <a:rPr lang="vi-VN" sz="2200" dirty="0" smtClean="0"/>
              <a:t> </a:t>
            </a:r>
            <a:r>
              <a:rPr lang="sr-Cyrl-RS" sz="2200" dirty="0" smtClean="0"/>
              <a:t>студијске</a:t>
            </a:r>
            <a:r>
              <a:rPr lang="vi-VN" sz="2200" dirty="0" smtClean="0"/>
              <a:t> </a:t>
            </a:r>
            <a:r>
              <a:rPr lang="sr-Cyrl-RS" sz="2200" dirty="0" smtClean="0"/>
              <a:t>програме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стицање</a:t>
            </a:r>
            <a:r>
              <a:rPr lang="vi-VN" sz="2200" dirty="0" smtClean="0"/>
              <a:t> </a:t>
            </a:r>
            <a:r>
              <a:rPr lang="sr-Cyrl-RS" sz="2200" dirty="0" smtClean="0"/>
              <a:t>одговарајућих</a:t>
            </a:r>
            <a:r>
              <a:rPr lang="vi-VN" sz="2200" dirty="0" smtClean="0"/>
              <a:t> </a:t>
            </a:r>
            <a:r>
              <a:rPr lang="sr-Cyrl-RS" sz="2200" dirty="0" smtClean="0"/>
              <a:t>знања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вештина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обављање</a:t>
            </a:r>
            <a:r>
              <a:rPr lang="vi-VN" sz="2200" dirty="0" smtClean="0"/>
              <a:t> </a:t>
            </a:r>
            <a:r>
              <a:rPr lang="sr-Cyrl-RS" sz="2200" dirty="0" smtClean="0"/>
              <a:t>послова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области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друга</a:t>
            </a:r>
            <a:r>
              <a:rPr lang="vi-VN" sz="2200" dirty="0" smtClean="0"/>
              <a:t> </a:t>
            </a:r>
            <a:r>
              <a:rPr lang="sr-Cyrl-RS" sz="2200" dirty="0" smtClean="0"/>
              <a:t>правна</a:t>
            </a:r>
            <a:r>
              <a:rPr lang="vi-VN" sz="2200" dirty="0" smtClean="0"/>
              <a:t> </a:t>
            </a:r>
            <a:r>
              <a:rPr lang="sr-Cyrl-RS" sz="2200" dirty="0" smtClean="0"/>
              <a:t>лица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која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посебним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законом</a:t>
            </a:r>
            <a:r>
              <a:rPr lang="vi-VN" sz="2200" dirty="0" smtClean="0"/>
              <a:t> </a:t>
            </a:r>
            <a:r>
              <a:rPr lang="sr-Cyrl-RS" sz="2200" dirty="0" smtClean="0"/>
              <a:t>предвиђено</a:t>
            </a:r>
            <a:r>
              <a:rPr lang="vi-VN" sz="2200" dirty="0" smtClean="0"/>
              <a:t> </a:t>
            </a:r>
            <a:r>
              <a:rPr lang="sr-Cyrl-RS" sz="2200" dirty="0" smtClean="0"/>
              <a:t>да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обављају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послове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делатности</a:t>
            </a:r>
            <a:r>
              <a:rPr lang="vi-VN" sz="2200" dirty="0" smtClean="0"/>
              <a:t>, </a:t>
            </a:r>
            <a:r>
              <a:rPr lang="sr-Cyrl-RS" sz="2200" dirty="0" smtClean="0"/>
              <a:t>приватна</a:t>
            </a:r>
            <a:r>
              <a:rPr lang="vi-VN" sz="2200" dirty="0" smtClean="0"/>
              <a:t> </a:t>
            </a:r>
            <a:r>
              <a:rPr lang="sr-Cyrl-RS" sz="2200" dirty="0" smtClean="0"/>
              <a:t>пракса</a:t>
            </a:r>
            <a:r>
              <a:rPr lang="vi-VN" sz="2200" dirty="0" smtClean="0"/>
              <a:t>, </a:t>
            </a:r>
            <a:r>
              <a:rPr lang="sr-Cyrl-RS" sz="2200" dirty="0" smtClean="0"/>
              <a:t>здравствени</a:t>
            </a:r>
            <a:r>
              <a:rPr lang="vi-VN" sz="2200" dirty="0" smtClean="0"/>
              <a:t> </a:t>
            </a:r>
            <a:r>
              <a:rPr lang="sr-Cyrl-RS" sz="2200" dirty="0" smtClean="0"/>
              <a:t>радници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здравствени</a:t>
            </a:r>
            <a:r>
              <a:rPr lang="vi-VN" sz="2200" dirty="0" smtClean="0"/>
              <a:t> </a:t>
            </a:r>
            <a:r>
              <a:rPr lang="sr-Cyrl-RS" sz="2200" dirty="0" smtClean="0"/>
              <a:t>сарадници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организација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финансирање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. </a:t>
            </a:r>
            <a:endParaRPr lang="en-US" sz="2200" dirty="0"/>
          </a:p>
        </p:txBody>
      </p:sp>
      <p:pic>
        <p:nvPicPr>
          <p:cNvPr id="3074" name="Picture 2" descr="D:\Users\Mirjana Janicijevic\Desktop\zdravstvo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013176"/>
            <a:ext cx="2360781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7772400" cy="4572000"/>
          </a:xfrm>
        </p:spPr>
        <p:txBody>
          <a:bodyPr/>
          <a:lstStyle/>
          <a:p>
            <a:pPr marL="0" indent="0">
              <a:buFont typeface="Wingdings" pitchFamily="2" charset="2"/>
              <a:buChar char="ü"/>
            </a:pPr>
            <a:r>
              <a:rPr lang="ru-RU" sz="2800" b="1" u="sng" dirty="0" smtClean="0"/>
              <a:t>Доступност</a:t>
            </a:r>
          </a:p>
          <a:p>
            <a:pPr marL="0" indent="0">
              <a:buNone/>
            </a:pPr>
            <a:endParaRPr lang="ru-RU" b="1" u="sng" dirty="0"/>
          </a:p>
          <a:p>
            <a:pPr>
              <a:buNone/>
            </a:pPr>
            <a:r>
              <a:rPr lang="ru-RU" dirty="0" smtClean="0"/>
              <a:t>	Подразумева  </a:t>
            </a:r>
            <a:r>
              <a:rPr lang="ru-RU" dirty="0"/>
              <a:t>да је мрежа здравствених установа и њихових организационих делова равномерно распоређена и максимално приближена становноштву по месту становања, рада и школовања. </a:t>
            </a:r>
          </a:p>
          <a:p>
            <a:endParaRPr lang="sr-Latn-RS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83671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3600" b="1" dirty="0" smtClean="0"/>
              <a:t>Начела здравствене заштите</a:t>
            </a:r>
            <a:endParaRPr lang="en-US" sz="3600" b="1" dirty="0"/>
          </a:p>
        </p:txBody>
      </p:sp>
    </p:spTree>
    <p:extLst>
      <p:ext uri="{BB962C8B-B14F-4D97-AF65-F5344CB8AC3E}">
        <p14:creationId xmlns="" xmlns:p14="http://schemas.microsoft.com/office/powerpoint/2010/main" val="11663966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1826</TotalTime>
  <Words>1606</Words>
  <Application>Microsoft Office PowerPoint</Application>
  <PresentationFormat>On-screen Show (4:3)</PresentationFormat>
  <Paragraphs>267</Paragraphs>
  <Slides>44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Equity</vt:lpstr>
      <vt:lpstr>Примарна здравствена заштита  </vt:lpstr>
      <vt:lpstr>Slide 2</vt:lpstr>
      <vt:lpstr>Здравље - дефиниција</vt:lpstr>
      <vt:lpstr>  Здравствена заштита - дефиниција </vt:lpstr>
      <vt:lpstr>  Право на здравствену заштиту </vt:lpstr>
      <vt:lpstr>Учесници у здравственој заштити </vt:lpstr>
      <vt:lpstr>Здравствена делатност </vt:lpstr>
      <vt:lpstr>Систем здравствене заштите </vt:lpstr>
      <vt:lpstr>Slide 9</vt:lpstr>
      <vt:lpstr>Начело поштовања људских права и вредности       и права детета у здравственој заштити </vt:lpstr>
      <vt:lpstr>Начело поштовања људских права и вредности и права детета у здравственој заштити </vt:lpstr>
      <vt:lpstr>Начело правичности здравствене заштите </vt:lpstr>
      <vt:lpstr>Начело свеобухватности здравствене заштите </vt:lpstr>
      <vt:lpstr>Начело приступачности здравствене заштите </vt:lpstr>
      <vt:lpstr>Начело континуираности здравствене заштите  </vt:lpstr>
      <vt:lpstr>Начело сталног унапређења квалитета  и безбедности у пружању здравствене заштите </vt:lpstr>
      <vt:lpstr>Начело ефикасности здравствене заштите</vt:lpstr>
      <vt:lpstr>Међународна конференција о примарној здравственој заштити – Алма Алта</vt:lpstr>
      <vt:lpstr>Међународна конференција о примарној здравственој заштити</vt:lpstr>
      <vt:lpstr>Међународна конференција о примарној здравственој заштити</vt:lpstr>
      <vt:lpstr>Slide 21</vt:lpstr>
      <vt:lpstr>Примарна здравствена заштита</vt:lpstr>
      <vt:lpstr>Међународна конференција о примарној здравственој заштити</vt:lpstr>
      <vt:lpstr>Међународна конференција о примарној здравственој заштити</vt:lpstr>
      <vt:lpstr>Slide 25</vt:lpstr>
      <vt:lpstr>Међународна конференција о примарној здравственој заштити</vt:lpstr>
      <vt:lpstr>Slide 27</vt:lpstr>
      <vt:lpstr>Slide 28</vt:lpstr>
      <vt:lpstr>Развој концепта,...</vt:lpstr>
      <vt:lpstr>Отава повеља</vt:lpstr>
      <vt:lpstr>Slide 31</vt:lpstr>
      <vt:lpstr>Примарна здравствена заштита у будућности</vt:lpstr>
      <vt:lpstr>Slide 33</vt:lpstr>
      <vt:lpstr>Slide 34</vt:lpstr>
      <vt:lpstr>ПРУЖАЊЕ ЗДРАВСТВЕНЕ ЗАШТИТЕ У РЕПУБЛИЦИ СРБИЈИ</vt:lpstr>
      <vt:lpstr>ЗДРАВСТВЕНИ РАДНИЦИ </vt:lpstr>
      <vt:lpstr>ЗДРАВСТВЕНИ САРАДНИЦИ </vt:lpstr>
      <vt:lpstr>Slide 38</vt:lpstr>
      <vt:lpstr>Приправнички стаж и стручни испит здравствених радника </vt:lpstr>
      <vt:lpstr>Стручно усавршавање здравствених радника и здравствених сарадника </vt:lpstr>
      <vt:lpstr>Slide 41</vt:lpstr>
      <vt:lpstr>Облик, врсте, услови за оснивање  и престанак рада здравствених установа</vt:lpstr>
      <vt:lpstr>Здравствена делатност на примарном нивоу здравствене заштите обухвата:</vt:lpstr>
      <vt:lpstr>Slide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ЗДРАВСТВЕНА  СЛУЖБА</dc:title>
  <dc:creator>Mirjana Petrovic</dc:creator>
  <cp:lastModifiedBy>Mirjana Petrovic</cp:lastModifiedBy>
  <cp:revision>446</cp:revision>
  <dcterms:created xsi:type="dcterms:W3CDTF">2019-05-02T08:11:30Z</dcterms:created>
  <dcterms:modified xsi:type="dcterms:W3CDTF">2021-08-31T07:53:00Z</dcterms:modified>
</cp:coreProperties>
</file>